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63" r:id="rId3"/>
    <p:sldId id="301" r:id="rId4"/>
    <p:sldId id="302" r:id="rId5"/>
    <p:sldId id="303" r:id="rId6"/>
    <p:sldId id="304" r:id="rId7"/>
    <p:sldId id="299" r:id="rId8"/>
    <p:sldId id="300" r:id="rId9"/>
    <p:sldId id="273" r:id="rId10"/>
    <p:sldId id="305" r:id="rId11"/>
    <p:sldId id="306" r:id="rId12"/>
    <p:sldId id="312" r:id="rId13"/>
    <p:sldId id="314" r:id="rId14"/>
    <p:sldId id="313" r:id="rId15"/>
    <p:sldId id="316" r:id="rId16"/>
    <p:sldId id="318" r:id="rId17"/>
    <p:sldId id="315" r:id="rId18"/>
    <p:sldId id="317" r:id="rId19"/>
    <p:sldId id="295" r:id="rId20"/>
    <p:sldId id="258" r:id="rId21"/>
    <p:sldId id="293" r:id="rId22"/>
    <p:sldId id="286" r:id="rId23"/>
    <p:sldId id="308" r:id="rId24"/>
    <p:sldId id="309" r:id="rId25"/>
    <p:sldId id="311" r:id="rId26"/>
    <p:sldId id="310" r:id="rId27"/>
    <p:sldId id="272" r:id="rId28"/>
    <p:sldId id="296" r:id="rId2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003F"/>
    <a:srgbClr val="DDDDFF"/>
    <a:srgbClr val="7C0A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29" autoAdjust="0"/>
    <p:restoredTop sz="84489" autoAdjust="0"/>
  </p:normalViewPr>
  <p:slideViewPr>
    <p:cSldViewPr snapToGrid="0">
      <p:cViewPr varScale="1">
        <p:scale>
          <a:sx n="111" d="100"/>
          <a:sy n="111" d="100"/>
        </p:scale>
        <p:origin x="123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0D608D-7F08-4B44-975E-D5000617CA95}" type="doc">
      <dgm:prSet loTypeId="urn:microsoft.com/office/officeart/2005/8/layout/gear1" loCatId="cycle" qsTypeId="urn:microsoft.com/office/officeart/2005/8/quickstyle/simple1" qsCatId="simple" csTypeId="urn:microsoft.com/office/officeart/2005/8/colors/accent5_2" csCatId="accent5" phldr="1"/>
      <dgm:spPr/>
    </dgm:pt>
    <dgm:pt modelId="{F3B75F84-2CFE-4D15-AFDD-E4319516058D}">
      <dgm:prSet phldrT="[Text]" custT="1"/>
      <dgm:spPr/>
      <dgm:t>
        <a:bodyPr/>
        <a:lstStyle/>
        <a:p>
          <a:r>
            <a:rPr lang="en-US" sz="1600" b="1" noProof="0" dirty="0" smtClean="0">
              <a:latin typeface="Arial" panose="020B0604020202020204" pitchFamily="34" charset="0"/>
              <a:cs typeface="Arial" panose="020B0604020202020204" pitchFamily="34" charset="0"/>
            </a:rPr>
            <a:t>Clinical approach</a:t>
          </a:r>
        </a:p>
        <a:p>
          <a:r>
            <a:rPr lang="en-US" sz="1600" b="1" noProof="0" dirty="0" smtClean="0">
              <a:latin typeface="Arial" panose="020B0604020202020204" pitchFamily="34" charset="0"/>
              <a:cs typeface="Arial" panose="020B0604020202020204" pitchFamily="34" charset="0"/>
            </a:rPr>
            <a:t>(human) </a:t>
          </a:r>
        </a:p>
      </dgm:t>
    </dgm:pt>
    <dgm:pt modelId="{2E01583F-6DAA-488A-A164-E9B5996831AB}" type="parTrans" cxnId="{4866FAEB-312C-4D14-8832-443D54A005A2}">
      <dgm:prSet/>
      <dgm:spPr/>
      <dgm:t>
        <a:bodyPr/>
        <a:lstStyle/>
        <a:p>
          <a:endParaRPr lang="de-DE" sz="800"/>
        </a:p>
      </dgm:t>
    </dgm:pt>
    <dgm:pt modelId="{E790BB48-C1A6-45A5-9383-C6B65B357CAB}" type="sibTrans" cxnId="{4866FAEB-312C-4D14-8832-443D54A005A2}">
      <dgm:prSet/>
      <dgm:spPr/>
      <dgm:t>
        <a:bodyPr/>
        <a:lstStyle/>
        <a:p>
          <a:endParaRPr lang="de-DE" sz="800"/>
        </a:p>
      </dgm:t>
    </dgm:pt>
    <dgm:pt modelId="{7E42DC0B-2102-492E-9439-90A6852A096B}">
      <dgm:prSet phldrT="[Text]" custT="1"/>
      <dgm:spPr/>
      <dgm:t>
        <a:bodyPr/>
        <a:lstStyle/>
        <a:p>
          <a:pPr>
            <a:spcAft>
              <a:spcPts val="0"/>
            </a:spcAft>
          </a:pPr>
          <a:endParaRPr lang="en-US" sz="800" b="1" noProof="0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spcAft>
              <a:spcPts val="0"/>
            </a:spcAft>
          </a:pPr>
          <a:r>
            <a:rPr lang="en-US" sz="1600" b="1" noProof="0" dirty="0" smtClean="0">
              <a:latin typeface="Arial" panose="020B0604020202020204" pitchFamily="34" charset="0"/>
              <a:cs typeface="Arial" panose="020B0604020202020204" pitchFamily="34" charset="0"/>
            </a:rPr>
            <a:t>Cellular approach</a:t>
          </a:r>
        </a:p>
        <a:p>
          <a:pPr>
            <a:spcAft>
              <a:spcPts val="0"/>
            </a:spcAft>
          </a:pPr>
          <a:endParaRPr lang="en-US" sz="1600" b="1" noProof="0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spcAft>
              <a:spcPts val="0"/>
            </a:spcAft>
          </a:pPr>
          <a:r>
            <a:rPr lang="en-US" sz="1600" b="1" noProof="0" dirty="0" smtClean="0">
              <a:latin typeface="Arial" panose="020B0604020202020204" pitchFamily="34" charset="0"/>
              <a:cs typeface="Arial" panose="020B0604020202020204" pitchFamily="34" charset="0"/>
            </a:rPr>
            <a:t>(animal)</a:t>
          </a:r>
        </a:p>
      </dgm:t>
    </dgm:pt>
    <dgm:pt modelId="{1C3B8124-C568-4F6D-AFF5-8B4098540109}" type="parTrans" cxnId="{6D1E5526-6DBB-444D-9CDA-FEC85D16983E}">
      <dgm:prSet/>
      <dgm:spPr/>
      <dgm:t>
        <a:bodyPr/>
        <a:lstStyle/>
        <a:p>
          <a:endParaRPr lang="de-DE" sz="800"/>
        </a:p>
      </dgm:t>
    </dgm:pt>
    <dgm:pt modelId="{A322E366-BDFB-46BB-AD88-6530639F0182}" type="sibTrans" cxnId="{6D1E5526-6DBB-444D-9CDA-FEC85D16983E}">
      <dgm:prSet/>
      <dgm:spPr/>
      <dgm:t>
        <a:bodyPr/>
        <a:lstStyle/>
        <a:p>
          <a:endParaRPr lang="de-DE" sz="800"/>
        </a:p>
      </dgm:t>
    </dgm:pt>
    <dgm:pt modelId="{F8671E9C-0343-4C9F-A23F-910632AD4E7E}">
      <dgm:prSet phldrT="[Text]" custT="1"/>
      <dgm:spPr/>
      <dgm:t>
        <a:bodyPr/>
        <a:lstStyle/>
        <a:p>
          <a:r>
            <a:rPr lang="en-US" sz="1600" b="1" noProof="0" dirty="0" smtClean="0">
              <a:latin typeface="Arial" panose="020B0604020202020204" pitchFamily="34" charset="0"/>
              <a:cs typeface="Arial" panose="020B0604020202020204" pitchFamily="34" charset="0"/>
            </a:rPr>
            <a:t> Behavioral</a:t>
          </a:r>
        </a:p>
        <a:p>
          <a:r>
            <a:rPr lang="en-US" sz="1600" b="1" noProof="0" dirty="0" smtClean="0">
              <a:latin typeface="Arial" panose="020B0604020202020204" pitchFamily="34" charset="0"/>
              <a:cs typeface="Arial" panose="020B0604020202020204" pitchFamily="34" charset="0"/>
            </a:rPr>
            <a:t>approach</a:t>
          </a:r>
        </a:p>
        <a:p>
          <a:r>
            <a:rPr lang="en-US" sz="1600" b="1" noProof="0" dirty="0" smtClean="0">
              <a:latin typeface="Arial" panose="020B0604020202020204" pitchFamily="34" charset="0"/>
              <a:cs typeface="Arial" panose="020B0604020202020204" pitchFamily="34" charset="0"/>
            </a:rPr>
            <a:t>(animal)</a:t>
          </a:r>
          <a:endParaRPr lang="en-US" sz="1600" b="1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62A71BC-2534-45B3-BA87-C57A81A48F96}" type="parTrans" cxnId="{D7FB0A23-4D22-4628-94D2-098136527EFA}">
      <dgm:prSet/>
      <dgm:spPr/>
      <dgm:t>
        <a:bodyPr/>
        <a:lstStyle/>
        <a:p>
          <a:endParaRPr lang="de-DE" sz="800"/>
        </a:p>
      </dgm:t>
    </dgm:pt>
    <dgm:pt modelId="{6736B2D5-DC89-4BDF-A422-B310C8287BD8}" type="sibTrans" cxnId="{D7FB0A23-4D22-4628-94D2-098136527EFA}">
      <dgm:prSet/>
      <dgm:spPr/>
      <dgm:t>
        <a:bodyPr/>
        <a:lstStyle/>
        <a:p>
          <a:endParaRPr lang="de-DE" sz="800"/>
        </a:p>
      </dgm:t>
    </dgm:pt>
    <dgm:pt modelId="{40A882C7-62BB-4FC9-95EA-3D47B8DD8DCA}" type="pres">
      <dgm:prSet presAssocID="{7E0D608D-7F08-4B44-975E-D5000617CA95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C7F9BCC4-1EA7-460F-B4A5-814A2BAD7FF3}" type="pres">
      <dgm:prSet presAssocID="{F3B75F84-2CFE-4D15-AFDD-E4319516058D}" presName="gear1" presStyleLbl="node1" presStyleIdx="0" presStyleCnt="3" custAng="0" custLinFactNeighborX="-24058" custLinFactNeighborY="-1444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6066389-412C-4D22-B275-CCD44D931AA5}" type="pres">
      <dgm:prSet presAssocID="{F3B75F84-2CFE-4D15-AFDD-E4319516058D}" presName="gear1srcNode" presStyleLbl="node1" presStyleIdx="0" presStyleCnt="3"/>
      <dgm:spPr/>
      <dgm:t>
        <a:bodyPr/>
        <a:lstStyle/>
        <a:p>
          <a:endParaRPr lang="de-DE"/>
        </a:p>
      </dgm:t>
    </dgm:pt>
    <dgm:pt modelId="{E1472619-0746-47CF-93BA-C3A9E57EF1E1}" type="pres">
      <dgm:prSet presAssocID="{F3B75F84-2CFE-4D15-AFDD-E4319516058D}" presName="gear1dstNode" presStyleLbl="node1" presStyleIdx="0" presStyleCnt="3"/>
      <dgm:spPr/>
      <dgm:t>
        <a:bodyPr/>
        <a:lstStyle/>
        <a:p>
          <a:endParaRPr lang="de-DE"/>
        </a:p>
      </dgm:t>
    </dgm:pt>
    <dgm:pt modelId="{628AE5DB-E2D6-4A79-AD9C-9107777AA781}" type="pres">
      <dgm:prSet presAssocID="{7E42DC0B-2102-492E-9439-90A6852A096B}" presName="gear2" presStyleLbl="node1" presStyleIdx="1" presStyleCnt="3" custAng="0" custScaleX="135000" custScaleY="135000" custLinFactNeighborX="-42337" custLinFactNeighborY="-1610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FD81B21-5CF4-4147-9BC4-FA320B7D1510}" type="pres">
      <dgm:prSet presAssocID="{7E42DC0B-2102-492E-9439-90A6852A096B}" presName="gear2srcNode" presStyleLbl="node1" presStyleIdx="1" presStyleCnt="3"/>
      <dgm:spPr/>
      <dgm:t>
        <a:bodyPr/>
        <a:lstStyle/>
        <a:p>
          <a:endParaRPr lang="de-DE"/>
        </a:p>
      </dgm:t>
    </dgm:pt>
    <dgm:pt modelId="{EE9DD2AA-8B6F-4094-810D-1871A411A46D}" type="pres">
      <dgm:prSet presAssocID="{7E42DC0B-2102-492E-9439-90A6852A096B}" presName="gear2dstNode" presStyleLbl="node1" presStyleIdx="1" presStyleCnt="3"/>
      <dgm:spPr/>
      <dgm:t>
        <a:bodyPr/>
        <a:lstStyle/>
        <a:p>
          <a:endParaRPr lang="de-DE"/>
        </a:p>
      </dgm:t>
    </dgm:pt>
    <dgm:pt modelId="{C8B25E78-EF7F-4E96-A031-6210035FADC7}" type="pres">
      <dgm:prSet presAssocID="{F8671E9C-0343-4C9F-A23F-910632AD4E7E}" presName="gear3" presStyleLbl="node1" presStyleIdx="2" presStyleCnt="3" custAng="31573" custScaleX="138188" custScaleY="139177" custLinFactNeighborX="16084" custLinFactNeighborY="-473"/>
      <dgm:spPr/>
      <dgm:t>
        <a:bodyPr/>
        <a:lstStyle/>
        <a:p>
          <a:endParaRPr lang="de-DE"/>
        </a:p>
      </dgm:t>
    </dgm:pt>
    <dgm:pt modelId="{5E34AB2F-B283-4481-90D2-8E426B937903}" type="pres">
      <dgm:prSet presAssocID="{F8671E9C-0343-4C9F-A23F-910632AD4E7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499F125-D1F5-492F-B7D7-7658A31113AC}" type="pres">
      <dgm:prSet presAssocID="{F8671E9C-0343-4C9F-A23F-910632AD4E7E}" presName="gear3srcNode" presStyleLbl="node1" presStyleIdx="2" presStyleCnt="3"/>
      <dgm:spPr/>
      <dgm:t>
        <a:bodyPr/>
        <a:lstStyle/>
        <a:p>
          <a:endParaRPr lang="de-DE"/>
        </a:p>
      </dgm:t>
    </dgm:pt>
    <dgm:pt modelId="{F5D063B1-EBDD-40AA-B57A-166F6BEC15D1}" type="pres">
      <dgm:prSet presAssocID="{F8671E9C-0343-4C9F-A23F-910632AD4E7E}" presName="gear3dstNode" presStyleLbl="node1" presStyleIdx="2" presStyleCnt="3"/>
      <dgm:spPr/>
      <dgm:t>
        <a:bodyPr/>
        <a:lstStyle/>
        <a:p>
          <a:endParaRPr lang="de-DE"/>
        </a:p>
      </dgm:t>
    </dgm:pt>
    <dgm:pt modelId="{463A024D-3173-44AF-8502-BA15809F9776}" type="pres">
      <dgm:prSet presAssocID="{E790BB48-C1A6-45A5-9383-C6B65B357CAB}" presName="connector1" presStyleLbl="sibTrans2D1" presStyleIdx="0" presStyleCnt="3" custAng="1539482" custLinFactNeighborX="-12613" custLinFactNeighborY="-1553"/>
      <dgm:spPr/>
      <dgm:t>
        <a:bodyPr/>
        <a:lstStyle/>
        <a:p>
          <a:endParaRPr lang="de-DE"/>
        </a:p>
      </dgm:t>
    </dgm:pt>
    <dgm:pt modelId="{44A8A02F-531A-4B73-9BB5-93BB23911CC2}" type="pres">
      <dgm:prSet presAssocID="{A322E366-BDFB-46BB-AD88-6530639F0182}" presName="connector2" presStyleLbl="sibTrans2D1" presStyleIdx="1" presStyleCnt="3" custAng="19756442" custLinFactNeighborX="-54715" custLinFactNeighborY="-6837"/>
      <dgm:spPr/>
      <dgm:t>
        <a:bodyPr/>
        <a:lstStyle/>
        <a:p>
          <a:endParaRPr lang="de-DE"/>
        </a:p>
      </dgm:t>
    </dgm:pt>
    <dgm:pt modelId="{DC044C6F-F56C-436E-BF37-737309B6A6FA}" type="pres">
      <dgm:prSet presAssocID="{6736B2D5-DC89-4BDF-A422-B310C8287BD8}" presName="connector3" presStyleLbl="sibTrans2D1" presStyleIdx="2" presStyleCnt="3" custAng="1509756" custLinFactNeighborX="4146" custLinFactNeighborY="-7212"/>
      <dgm:spPr/>
      <dgm:t>
        <a:bodyPr/>
        <a:lstStyle/>
        <a:p>
          <a:endParaRPr lang="de-DE"/>
        </a:p>
      </dgm:t>
    </dgm:pt>
  </dgm:ptLst>
  <dgm:cxnLst>
    <dgm:cxn modelId="{555FB970-C229-4DF1-A6F4-3E150471D47A}" type="presOf" srcId="{7E42DC0B-2102-492E-9439-90A6852A096B}" destId="{628AE5DB-E2D6-4A79-AD9C-9107777AA781}" srcOrd="0" destOrd="0" presId="urn:microsoft.com/office/officeart/2005/8/layout/gear1"/>
    <dgm:cxn modelId="{BACD6BF0-E178-4616-8F67-778F6FD7F84C}" type="presOf" srcId="{A322E366-BDFB-46BB-AD88-6530639F0182}" destId="{44A8A02F-531A-4B73-9BB5-93BB23911CC2}" srcOrd="0" destOrd="0" presId="urn:microsoft.com/office/officeart/2005/8/layout/gear1"/>
    <dgm:cxn modelId="{8605C4D5-93C3-41D0-99F2-673F402EABD0}" type="presOf" srcId="{F8671E9C-0343-4C9F-A23F-910632AD4E7E}" destId="{C8B25E78-EF7F-4E96-A031-6210035FADC7}" srcOrd="0" destOrd="0" presId="urn:microsoft.com/office/officeart/2005/8/layout/gear1"/>
    <dgm:cxn modelId="{6D1E5526-6DBB-444D-9CDA-FEC85D16983E}" srcId="{7E0D608D-7F08-4B44-975E-D5000617CA95}" destId="{7E42DC0B-2102-492E-9439-90A6852A096B}" srcOrd="1" destOrd="0" parTransId="{1C3B8124-C568-4F6D-AFF5-8B4098540109}" sibTransId="{A322E366-BDFB-46BB-AD88-6530639F0182}"/>
    <dgm:cxn modelId="{07AA3D77-5CAA-4874-AC4E-078A90B0146D}" type="presOf" srcId="{F3B75F84-2CFE-4D15-AFDD-E4319516058D}" destId="{C7F9BCC4-1EA7-460F-B4A5-814A2BAD7FF3}" srcOrd="0" destOrd="0" presId="urn:microsoft.com/office/officeart/2005/8/layout/gear1"/>
    <dgm:cxn modelId="{886DAD73-0375-4CA4-8C3A-89DD75B34EE8}" type="presOf" srcId="{6736B2D5-DC89-4BDF-A422-B310C8287BD8}" destId="{DC044C6F-F56C-436E-BF37-737309B6A6FA}" srcOrd="0" destOrd="0" presId="urn:microsoft.com/office/officeart/2005/8/layout/gear1"/>
    <dgm:cxn modelId="{C265F03A-7D19-4915-882B-B81E932AFCD8}" type="presOf" srcId="{F8671E9C-0343-4C9F-A23F-910632AD4E7E}" destId="{F5D063B1-EBDD-40AA-B57A-166F6BEC15D1}" srcOrd="3" destOrd="0" presId="urn:microsoft.com/office/officeart/2005/8/layout/gear1"/>
    <dgm:cxn modelId="{597D826B-F749-4AF8-9C72-70C645BAC26B}" type="presOf" srcId="{7E0D608D-7F08-4B44-975E-D5000617CA95}" destId="{40A882C7-62BB-4FC9-95EA-3D47B8DD8DCA}" srcOrd="0" destOrd="0" presId="urn:microsoft.com/office/officeart/2005/8/layout/gear1"/>
    <dgm:cxn modelId="{41C6E8D6-5722-43AD-AEF3-6C94B154A150}" type="presOf" srcId="{E790BB48-C1A6-45A5-9383-C6B65B357CAB}" destId="{463A024D-3173-44AF-8502-BA15809F9776}" srcOrd="0" destOrd="0" presId="urn:microsoft.com/office/officeart/2005/8/layout/gear1"/>
    <dgm:cxn modelId="{620E93EA-F43C-4EAD-9505-2A8AFABF6E38}" type="presOf" srcId="{F3B75F84-2CFE-4D15-AFDD-E4319516058D}" destId="{E1472619-0746-47CF-93BA-C3A9E57EF1E1}" srcOrd="2" destOrd="0" presId="urn:microsoft.com/office/officeart/2005/8/layout/gear1"/>
    <dgm:cxn modelId="{D7FB0A23-4D22-4628-94D2-098136527EFA}" srcId="{7E0D608D-7F08-4B44-975E-D5000617CA95}" destId="{F8671E9C-0343-4C9F-A23F-910632AD4E7E}" srcOrd="2" destOrd="0" parTransId="{D62A71BC-2534-45B3-BA87-C57A81A48F96}" sibTransId="{6736B2D5-DC89-4BDF-A422-B310C8287BD8}"/>
    <dgm:cxn modelId="{0DB86E06-8B1B-4AED-AC79-A1BA22D1EC89}" type="presOf" srcId="{7E42DC0B-2102-492E-9439-90A6852A096B}" destId="{AFD81B21-5CF4-4147-9BC4-FA320B7D1510}" srcOrd="1" destOrd="0" presId="urn:microsoft.com/office/officeart/2005/8/layout/gear1"/>
    <dgm:cxn modelId="{2039C9FE-73DA-4B05-B4E5-34101FE11A90}" type="presOf" srcId="{F8671E9C-0343-4C9F-A23F-910632AD4E7E}" destId="{E499F125-D1F5-492F-B7D7-7658A31113AC}" srcOrd="2" destOrd="0" presId="urn:microsoft.com/office/officeart/2005/8/layout/gear1"/>
    <dgm:cxn modelId="{4866FAEB-312C-4D14-8832-443D54A005A2}" srcId="{7E0D608D-7F08-4B44-975E-D5000617CA95}" destId="{F3B75F84-2CFE-4D15-AFDD-E4319516058D}" srcOrd="0" destOrd="0" parTransId="{2E01583F-6DAA-488A-A164-E9B5996831AB}" sibTransId="{E790BB48-C1A6-45A5-9383-C6B65B357CAB}"/>
    <dgm:cxn modelId="{65864A1F-5711-4D23-A85A-B18CACA5969C}" type="presOf" srcId="{F3B75F84-2CFE-4D15-AFDD-E4319516058D}" destId="{66066389-412C-4D22-B275-CCD44D931AA5}" srcOrd="1" destOrd="0" presId="urn:microsoft.com/office/officeart/2005/8/layout/gear1"/>
    <dgm:cxn modelId="{83AD4CCD-7148-4C68-8549-DD4D5105ADF3}" type="presOf" srcId="{F8671E9C-0343-4C9F-A23F-910632AD4E7E}" destId="{5E34AB2F-B283-4481-90D2-8E426B937903}" srcOrd="1" destOrd="0" presId="urn:microsoft.com/office/officeart/2005/8/layout/gear1"/>
    <dgm:cxn modelId="{4012168B-00F5-49A7-B78A-D87A68DC0E8B}" type="presOf" srcId="{7E42DC0B-2102-492E-9439-90A6852A096B}" destId="{EE9DD2AA-8B6F-4094-810D-1871A411A46D}" srcOrd="2" destOrd="0" presId="urn:microsoft.com/office/officeart/2005/8/layout/gear1"/>
    <dgm:cxn modelId="{8D7D1315-C0DD-43F7-BB6F-714D8C8A6524}" type="presParOf" srcId="{40A882C7-62BB-4FC9-95EA-3D47B8DD8DCA}" destId="{C7F9BCC4-1EA7-460F-B4A5-814A2BAD7FF3}" srcOrd="0" destOrd="0" presId="urn:microsoft.com/office/officeart/2005/8/layout/gear1"/>
    <dgm:cxn modelId="{717D9662-589C-4D3D-84FE-8EAD5F5F4EAB}" type="presParOf" srcId="{40A882C7-62BB-4FC9-95EA-3D47B8DD8DCA}" destId="{66066389-412C-4D22-B275-CCD44D931AA5}" srcOrd="1" destOrd="0" presId="urn:microsoft.com/office/officeart/2005/8/layout/gear1"/>
    <dgm:cxn modelId="{0BE66C08-F8A3-4956-B06E-53D0FF90FCB8}" type="presParOf" srcId="{40A882C7-62BB-4FC9-95EA-3D47B8DD8DCA}" destId="{E1472619-0746-47CF-93BA-C3A9E57EF1E1}" srcOrd="2" destOrd="0" presId="urn:microsoft.com/office/officeart/2005/8/layout/gear1"/>
    <dgm:cxn modelId="{645B5AD3-B099-4952-BAC5-8A7C892AB6EF}" type="presParOf" srcId="{40A882C7-62BB-4FC9-95EA-3D47B8DD8DCA}" destId="{628AE5DB-E2D6-4A79-AD9C-9107777AA781}" srcOrd="3" destOrd="0" presId="urn:microsoft.com/office/officeart/2005/8/layout/gear1"/>
    <dgm:cxn modelId="{707E9118-17C3-4264-AFD3-40D9C74D1F5F}" type="presParOf" srcId="{40A882C7-62BB-4FC9-95EA-3D47B8DD8DCA}" destId="{AFD81B21-5CF4-4147-9BC4-FA320B7D1510}" srcOrd="4" destOrd="0" presId="urn:microsoft.com/office/officeart/2005/8/layout/gear1"/>
    <dgm:cxn modelId="{804B9A53-86ED-4A67-AA97-08569EA24EF3}" type="presParOf" srcId="{40A882C7-62BB-4FC9-95EA-3D47B8DD8DCA}" destId="{EE9DD2AA-8B6F-4094-810D-1871A411A46D}" srcOrd="5" destOrd="0" presId="urn:microsoft.com/office/officeart/2005/8/layout/gear1"/>
    <dgm:cxn modelId="{63EA022E-F783-4DC0-867F-C9C8DE304336}" type="presParOf" srcId="{40A882C7-62BB-4FC9-95EA-3D47B8DD8DCA}" destId="{C8B25E78-EF7F-4E96-A031-6210035FADC7}" srcOrd="6" destOrd="0" presId="urn:microsoft.com/office/officeart/2005/8/layout/gear1"/>
    <dgm:cxn modelId="{A33BCE23-82B8-4C84-91EC-A2CCA15303FC}" type="presParOf" srcId="{40A882C7-62BB-4FC9-95EA-3D47B8DD8DCA}" destId="{5E34AB2F-B283-4481-90D2-8E426B937903}" srcOrd="7" destOrd="0" presId="urn:microsoft.com/office/officeart/2005/8/layout/gear1"/>
    <dgm:cxn modelId="{F8AD439A-E60D-4EB1-94C3-135E9771CED0}" type="presParOf" srcId="{40A882C7-62BB-4FC9-95EA-3D47B8DD8DCA}" destId="{E499F125-D1F5-492F-B7D7-7658A31113AC}" srcOrd="8" destOrd="0" presId="urn:microsoft.com/office/officeart/2005/8/layout/gear1"/>
    <dgm:cxn modelId="{37AADBE9-44C3-4C00-9189-A1C0A8A0EA40}" type="presParOf" srcId="{40A882C7-62BB-4FC9-95EA-3D47B8DD8DCA}" destId="{F5D063B1-EBDD-40AA-B57A-166F6BEC15D1}" srcOrd="9" destOrd="0" presId="urn:microsoft.com/office/officeart/2005/8/layout/gear1"/>
    <dgm:cxn modelId="{AD070D59-FD78-4586-97D9-7D0594DF4CB6}" type="presParOf" srcId="{40A882C7-62BB-4FC9-95EA-3D47B8DD8DCA}" destId="{463A024D-3173-44AF-8502-BA15809F9776}" srcOrd="10" destOrd="0" presId="urn:microsoft.com/office/officeart/2005/8/layout/gear1"/>
    <dgm:cxn modelId="{16CC8D92-AAA7-41B8-8339-088CB3B8974E}" type="presParOf" srcId="{40A882C7-62BB-4FC9-95EA-3D47B8DD8DCA}" destId="{44A8A02F-531A-4B73-9BB5-93BB23911CC2}" srcOrd="11" destOrd="0" presId="urn:microsoft.com/office/officeart/2005/8/layout/gear1"/>
    <dgm:cxn modelId="{9DCC54C1-9CBB-4402-BFDE-6D69A75F71AE}" type="presParOf" srcId="{40A882C7-62BB-4FC9-95EA-3D47B8DD8DCA}" destId="{DC044C6F-F56C-436E-BF37-737309B6A6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F9BCC4-1EA7-460F-B4A5-814A2BAD7FF3}">
      <dsp:nvSpPr>
        <dsp:cNvPr id="0" name=""/>
        <dsp:cNvSpPr/>
      </dsp:nvSpPr>
      <dsp:spPr>
        <a:xfrm>
          <a:off x="3722319" y="2347189"/>
          <a:ext cx="2639607" cy="2639607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noProof="0" dirty="0" smtClean="0">
              <a:latin typeface="Arial" panose="020B0604020202020204" pitchFamily="34" charset="0"/>
              <a:cs typeface="Arial" panose="020B0604020202020204" pitchFamily="34" charset="0"/>
            </a:rPr>
            <a:t>Clinical approach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noProof="0" dirty="0" smtClean="0">
              <a:latin typeface="Arial" panose="020B0604020202020204" pitchFamily="34" charset="0"/>
              <a:cs typeface="Arial" panose="020B0604020202020204" pitchFamily="34" charset="0"/>
            </a:rPr>
            <a:t>(human) </a:t>
          </a:r>
        </a:p>
      </dsp:txBody>
      <dsp:txXfrm>
        <a:off x="4252997" y="2965504"/>
        <a:ext cx="1578251" cy="1356813"/>
      </dsp:txXfrm>
    </dsp:sp>
    <dsp:sp modelId="{628AE5DB-E2D6-4A79-AD9C-9107777AA781}">
      <dsp:nvSpPr>
        <dsp:cNvPr id="0" name=""/>
        <dsp:cNvSpPr/>
      </dsp:nvSpPr>
      <dsp:spPr>
        <a:xfrm>
          <a:off x="1672885" y="1116316"/>
          <a:ext cx="2591614" cy="2591614"/>
        </a:xfrm>
        <a:prstGeom prst="gear6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en-US" sz="800" b="1" kern="1200" noProof="0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600" b="1" kern="1200" noProof="0" dirty="0" smtClean="0">
              <a:latin typeface="Arial" panose="020B0604020202020204" pitchFamily="34" charset="0"/>
              <a:cs typeface="Arial" panose="020B0604020202020204" pitchFamily="34" charset="0"/>
            </a:rPr>
            <a:t>Cellular approach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en-US" sz="1600" b="1" kern="1200" noProof="0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600" b="1" kern="1200" noProof="0" dirty="0" smtClean="0">
              <a:latin typeface="Arial" panose="020B0604020202020204" pitchFamily="34" charset="0"/>
              <a:cs typeface="Arial" panose="020B0604020202020204" pitchFamily="34" charset="0"/>
            </a:rPr>
            <a:t>(animal)</a:t>
          </a:r>
        </a:p>
      </dsp:txBody>
      <dsp:txXfrm>
        <a:off x="2325332" y="1772706"/>
        <a:ext cx="1286720" cy="1278834"/>
      </dsp:txXfrm>
    </dsp:sp>
    <dsp:sp modelId="{C8B25E78-EF7F-4E96-A031-6210035FADC7}">
      <dsp:nvSpPr>
        <dsp:cNvPr id="0" name=""/>
        <dsp:cNvSpPr/>
      </dsp:nvSpPr>
      <dsp:spPr>
        <a:xfrm rot="20731573">
          <a:off x="3911601" y="65140"/>
          <a:ext cx="2592408" cy="2624629"/>
        </a:xfrm>
        <a:prstGeom prst="gear6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noProof="0" dirty="0" smtClean="0">
              <a:latin typeface="Arial" panose="020B0604020202020204" pitchFamily="34" charset="0"/>
              <a:cs typeface="Arial" panose="020B0604020202020204" pitchFamily="34" charset="0"/>
            </a:rPr>
            <a:t> Behavioral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noProof="0" dirty="0" smtClean="0">
              <a:latin typeface="Arial" panose="020B0604020202020204" pitchFamily="34" charset="0"/>
              <a:cs typeface="Arial" panose="020B0604020202020204" pitchFamily="34" charset="0"/>
            </a:rPr>
            <a:t>approach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noProof="0" dirty="0" smtClean="0">
              <a:latin typeface="Arial" panose="020B0604020202020204" pitchFamily="34" charset="0"/>
              <a:cs typeface="Arial" panose="020B0604020202020204" pitchFamily="34" charset="0"/>
            </a:rPr>
            <a:t>(animal)</a:t>
          </a:r>
          <a:endParaRPr lang="en-US" sz="1600" b="1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20700000">
        <a:off x="4478281" y="642709"/>
        <a:ext cx="1459048" cy="1469490"/>
      </dsp:txXfrm>
    </dsp:sp>
    <dsp:sp modelId="{463A024D-3173-44AF-8502-BA15809F9776}">
      <dsp:nvSpPr>
        <dsp:cNvPr id="0" name=""/>
        <dsp:cNvSpPr/>
      </dsp:nvSpPr>
      <dsp:spPr>
        <a:xfrm rot="1539482">
          <a:off x="3734929" y="1930703"/>
          <a:ext cx="3378698" cy="3378698"/>
        </a:xfrm>
        <a:prstGeom prst="circularArrow">
          <a:avLst>
            <a:gd name="adj1" fmla="val 4688"/>
            <a:gd name="adj2" fmla="val 299029"/>
            <a:gd name="adj3" fmla="val 2528937"/>
            <a:gd name="adj4" fmla="val 15834035"/>
            <a:gd name="adj5" fmla="val 5469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8A02F-531A-4B73-9BB5-93BB23911CC2}">
      <dsp:nvSpPr>
        <dsp:cNvPr id="0" name=""/>
        <dsp:cNvSpPr/>
      </dsp:nvSpPr>
      <dsp:spPr>
        <a:xfrm rot="19756442">
          <a:off x="1138443" y="1166204"/>
          <a:ext cx="2454835" cy="245483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44C6F-F56C-436E-BF37-737309B6A6FA}">
      <dsp:nvSpPr>
        <dsp:cNvPr id="0" name=""/>
        <dsp:cNvSpPr/>
      </dsp:nvSpPr>
      <dsp:spPr>
        <a:xfrm rot="1509756">
          <a:off x="3571479" y="-168487"/>
          <a:ext cx="2646806" cy="264680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7120F-8208-4664-82DE-2F90B18414A4}" type="datetimeFigureOut">
              <a:rPr lang="de-DE" smtClean="0"/>
              <a:t>01.11.2018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A3AFC-5DC8-4D59-AA7E-2D67CBAF57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5264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E628426-D65A-4240-AEAB-26BA8DD92D70}" type="datetime1">
              <a:rPr lang="de-DE" smtClean="0"/>
              <a:t>01.11.2018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257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54375" y="509588"/>
            <a:ext cx="3397250" cy="25479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E628426-D65A-4240-AEAB-26BA8DD92D70}" type="datetime1">
              <a:rPr lang="de-DE" smtClean="0"/>
              <a:t>01.11.2018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8902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54375" y="509588"/>
            <a:ext cx="3397250" cy="25479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E628426-D65A-4240-AEAB-26BA8DD92D70}" type="datetime1">
              <a:rPr lang="de-DE" smtClean="0"/>
              <a:t>01.11.2018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2407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54375" y="509588"/>
            <a:ext cx="3397250" cy="25479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E628426-D65A-4240-AEAB-26BA8DD92D70}" type="datetime1">
              <a:rPr lang="de-DE" smtClean="0"/>
              <a:t>01.11.2018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406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54375" y="509588"/>
            <a:ext cx="3397250" cy="25479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E628426-D65A-4240-AEAB-26BA8DD92D70}" type="datetime1">
              <a:rPr lang="de-DE" smtClean="0"/>
              <a:t>01.11.2018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5717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54375" y="509588"/>
            <a:ext cx="3397250" cy="25479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E628426-D65A-4240-AEAB-26BA8DD92D70}" type="datetime1">
              <a:rPr lang="de-DE" smtClean="0"/>
              <a:t>01.11.2018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2420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54375" y="509588"/>
            <a:ext cx="3397250" cy="25479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E628426-D65A-4240-AEAB-26BA8DD92D70}" type="datetime1">
              <a:rPr lang="de-DE" smtClean="0"/>
              <a:t>01.11.2018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2998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54375" y="509588"/>
            <a:ext cx="3397250" cy="25479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E628426-D65A-4240-AEAB-26BA8DD92D70}" type="datetime1">
              <a:rPr lang="de-DE" smtClean="0"/>
              <a:t>01.11.2018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4620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>
                <a:sym typeface="Wingdings" panose="05000000000000000000" pitchFamily="2" charset="2"/>
              </a:rPr>
              <a:t> Warum kein Effekt</a:t>
            </a:r>
            <a:r>
              <a:rPr lang="de-DE" baseline="0" dirty="0" smtClean="0">
                <a:sym typeface="Wingdings" panose="05000000000000000000" pitchFamily="2" charset="2"/>
              </a:rPr>
              <a:t> für die Kontrollkinder?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E628426-D65A-4240-AEAB-26BA8DD92D70}" type="datetime1">
              <a:rPr lang="de-DE" smtClean="0"/>
              <a:t>01.11.2018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6115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E628426-D65A-4240-AEAB-26BA8DD92D70}" type="datetime1">
              <a:rPr lang="de-DE" smtClean="0"/>
              <a:t>01.11.2018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043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E628426-D65A-4240-AEAB-26BA8DD92D70}" type="datetime1">
              <a:rPr lang="de-DE" smtClean="0"/>
              <a:t>01.11.2018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5757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54375" y="509588"/>
            <a:ext cx="3397250" cy="25479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 </a:t>
            </a:r>
            <a:r>
              <a:rPr lang="de-DE" baseline="0" dirty="0" err="1" smtClean="0"/>
              <a:t>first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all: BT </a:t>
            </a:r>
            <a:r>
              <a:rPr lang="de-DE" baseline="0" dirty="0" err="1" smtClean="0"/>
              <a:t>assumes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„</a:t>
            </a:r>
            <a:r>
              <a:rPr lang="de-DE" baseline="0" dirty="0" err="1" smtClean="0"/>
              <a:t>learning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stimulus</a:t>
            </a:r>
            <a:r>
              <a:rPr lang="de-DE" baseline="0" dirty="0" smtClean="0"/>
              <a:t>“)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either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weak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strong </a:t>
            </a:r>
            <a:r>
              <a:rPr lang="de-DE" baseline="0" dirty="0" err="1" smtClean="0"/>
              <a:t>event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A </a:t>
            </a:r>
            <a:r>
              <a:rPr lang="de-DE" baseline="0" dirty="0" err="1" smtClean="0"/>
              <a:t>weak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menas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stimulus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encoded</a:t>
            </a:r>
            <a:r>
              <a:rPr lang="de-DE" baseline="0" dirty="0" smtClean="0"/>
              <a:t>, but not </a:t>
            </a:r>
            <a:r>
              <a:rPr lang="de-DE" baseline="0" dirty="0" err="1" smtClean="0"/>
              <a:t>consolidated</a:t>
            </a:r>
            <a:r>
              <a:rPr lang="de-DE" baseline="0" dirty="0" smtClean="0"/>
              <a:t> (so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observe</a:t>
            </a:r>
            <a:r>
              <a:rPr lang="de-DE" baseline="0" dirty="0" smtClean="0"/>
              <a:t> STM, but not LTM)</a:t>
            </a:r>
          </a:p>
          <a:p>
            <a:r>
              <a:rPr lang="de-DE" baseline="0" dirty="0" smtClean="0"/>
              <a:t>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</a:t>
            </a:r>
            <a:r>
              <a:rPr lang="de-DE" baseline="0" dirty="0" smtClean="0"/>
              <a:t>, a strong </a:t>
            </a:r>
            <a:r>
              <a:rPr lang="de-DE" baseline="0" dirty="0" err="1" smtClean="0"/>
              <a:t>learning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learning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stimulus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salient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enough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survive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consolidation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So </a:t>
            </a:r>
            <a:r>
              <a:rPr lang="de-DE" baseline="0" dirty="0" err="1" smtClean="0"/>
              <a:t>far</a:t>
            </a:r>
            <a:r>
              <a:rPr lang="de-DE" baseline="0" dirty="0" smtClean="0"/>
              <a:t> so simple</a:t>
            </a:r>
          </a:p>
          <a:p>
            <a:endParaRPr lang="de-DE" baseline="0" dirty="0" smtClean="0"/>
          </a:p>
          <a:p>
            <a:r>
              <a:rPr lang="de-DE" baseline="0" dirty="0" smtClean="0"/>
              <a:t>BT </a:t>
            </a:r>
            <a:r>
              <a:rPr lang="de-DE" baseline="0" dirty="0" err="1" smtClean="0"/>
              <a:t>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interesting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something</a:t>
            </a:r>
            <a:r>
              <a:rPr lang="de-DE" baseline="0" dirty="0" smtClean="0"/>
              <a:t> (a </a:t>
            </a:r>
            <a:r>
              <a:rPr lang="de-DE" baseline="0" dirty="0" err="1" smtClean="0"/>
              <a:t>certain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behavior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thats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why</a:t>
            </a:r>
            <a:r>
              <a:rPr lang="de-DE" baseline="0" dirty="0" smtClean="0"/>
              <a:t> ist </a:t>
            </a:r>
            <a:r>
              <a:rPr lang="de-DE" baseline="0" dirty="0" err="1" smtClean="0"/>
              <a:t>called</a:t>
            </a:r>
            <a:r>
              <a:rPr lang="de-DE" baseline="0" dirty="0" smtClean="0"/>
              <a:t> BT)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help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weak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learning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reach</a:t>
            </a:r>
            <a:r>
              <a:rPr lang="de-DE" baseline="0" dirty="0" smtClean="0"/>
              <a:t> LTM like a strong </a:t>
            </a:r>
            <a:r>
              <a:rPr lang="de-DE" baseline="0" dirty="0" err="1" smtClean="0"/>
              <a:t>event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something</a:t>
            </a:r>
            <a:r>
              <a:rPr lang="de-DE" baseline="0" dirty="0" smtClean="0"/>
              <a:t>…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E628426-D65A-4240-AEAB-26BA8DD92D70}" type="datetime1">
              <a:rPr lang="de-DE" smtClean="0"/>
              <a:t>01.11.2018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6254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54375" y="509588"/>
            <a:ext cx="3397250" cy="25479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E628426-D65A-4240-AEAB-26BA8DD92D70}" type="datetime1">
              <a:rPr lang="de-DE" smtClean="0"/>
              <a:t>01.11.2018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4453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54375" y="509588"/>
            <a:ext cx="3397250" cy="25479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E628426-D65A-4240-AEAB-26BA8DD92D70}" type="datetime1">
              <a:rPr lang="de-DE" smtClean="0"/>
              <a:t>01.11.2018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9381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54375" y="509588"/>
            <a:ext cx="3397250" cy="25479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sig</a:t>
            </a:r>
            <a:r>
              <a:rPr lang="de-DE" dirty="0" smtClean="0"/>
              <a:t>. </a:t>
            </a:r>
            <a:r>
              <a:rPr lang="de-DE" dirty="0" err="1" smtClean="0"/>
              <a:t>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effect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time</a:t>
            </a:r>
          </a:p>
          <a:p>
            <a:endParaRPr lang="de-DE" dirty="0" smtClean="0"/>
          </a:p>
          <a:p>
            <a:r>
              <a:rPr lang="de-DE" dirty="0" smtClean="0"/>
              <a:t>time</a:t>
            </a:r>
            <a:r>
              <a:rPr lang="de-DE" baseline="0" dirty="0" smtClean="0"/>
              <a:t> * ADHD * </a:t>
            </a:r>
            <a:r>
              <a:rPr lang="de-DE" baseline="0" dirty="0" err="1" smtClean="0"/>
              <a:t>novelty</a:t>
            </a:r>
            <a:r>
              <a:rPr lang="de-DE" baseline="0" dirty="0" smtClean="0"/>
              <a:t> 	p = .163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E628426-D65A-4240-AEAB-26BA8DD92D70}" type="datetime1">
              <a:rPr lang="de-DE" smtClean="0"/>
              <a:t>01.11.2018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7506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54375" y="509588"/>
            <a:ext cx="3397250" cy="25479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sig</a:t>
            </a:r>
            <a:r>
              <a:rPr lang="de-DE" dirty="0" smtClean="0"/>
              <a:t>. </a:t>
            </a:r>
            <a:r>
              <a:rPr lang="de-DE" dirty="0" err="1" smtClean="0"/>
              <a:t>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effect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time</a:t>
            </a:r>
          </a:p>
          <a:p>
            <a:endParaRPr lang="de-DE" dirty="0" smtClean="0"/>
          </a:p>
          <a:p>
            <a:r>
              <a:rPr lang="de-DE" dirty="0" smtClean="0"/>
              <a:t>time</a:t>
            </a:r>
            <a:r>
              <a:rPr lang="de-DE" baseline="0" dirty="0" smtClean="0"/>
              <a:t> * ADHD * </a:t>
            </a:r>
            <a:r>
              <a:rPr lang="de-DE" baseline="0" dirty="0" err="1" smtClean="0"/>
              <a:t>novelty</a:t>
            </a:r>
            <a:r>
              <a:rPr lang="de-DE" baseline="0" dirty="0" smtClean="0"/>
              <a:t> 	p = .163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E628426-D65A-4240-AEAB-26BA8DD92D70}" type="datetime1">
              <a:rPr lang="de-DE" smtClean="0"/>
              <a:t>01.11.2018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982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Kiddie Schedule for Affective Disorders and Schizophrenia</a:t>
            </a:r>
            <a:r>
              <a:rPr lang="en-US" dirty="0" smtClean="0"/>
              <a:t> (</a:t>
            </a:r>
            <a:r>
              <a:rPr lang="en-US" b="1" dirty="0" smtClean="0"/>
              <a:t>K-SADS</a:t>
            </a:r>
            <a:r>
              <a:rPr lang="en-US" dirty="0" smtClean="0"/>
              <a:t>) </a:t>
            </a:r>
            <a:r>
              <a:rPr lang="de-DE" baseline="0" dirty="0" err="1" smtClean="0"/>
              <a:t>present</a:t>
            </a:r>
            <a:r>
              <a:rPr lang="de-DE" baseline="0" dirty="0" smtClean="0"/>
              <a:t> + </a:t>
            </a:r>
            <a:r>
              <a:rPr lang="de-DE" baseline="0" dirty="0" err="1" smtClean="0"/>
              <a:t>lifetime</a:t>
            </a:r>
            <a:r>
              <a:rPr lang="de-DE" baseline="0" dirty="0" smtClean="0"/>
              <a:t> </a:t>
            </a:r>
          </a:p>
          <a:p>
            <a:r>
              <a:rPr lang="de-DE" b="1" baseline="0" dirty="0" smtClean="0"/>
              <a:t>Child </a:t>
            </a:r>
            <a:r>
              <a:rPr lang="de-DE" b="1" baseline="0" dirty="0" err="1" smtClean="0"/>
              <a:t>Behavior</a:t>
            </a:r>
            <a:r>
              <a:rPr lang="de-DE" b="1" baseline="0" dirty="0" smtClean="0"/>
              <a:t> Checklist (CBCL)</a:t>
            </a:r>
          </a:p>
          <a:p>
            <a:r>
              <a:rPr lang="de-DE" b="1" dirty="0" smtClean="0"/>
              <a:t>Youth </a:t>
            </a:r>
            <a:r>
              <a:rPr lang="de-DE" b="1" dirty="0" err="1" smtClean="0"/>
              <a:t>Self</a:t>
            </a:r>
            <a:r>
              <a:rPr lang="de-DE" b="1" dirty="0" smtClean="0"/>
              <a:t> Report (YSR)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Testbatterie zur Aufmerksamkeitsprüfung (TAP)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E628426-D65A-4240-AEAB-26BA8DD92D70}" type="datetime1">
              <a:rPr lang="de-DE" smtClean="0"/>
              <a:t>01.11.2018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0708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54375" y="509588"/>
            <a:ext cx="3397250" cy="25479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…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novelty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experience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</a:p>
          <a:p>
            <a:endParaRPr lang="de-DE" dirty="0" smtClean="0"/>
          </a:p>
          <a:p>
            <a:r>
              <a:rPr lang="de-DE" dirty="0" smtClean="0"/>
              <a:t>-&gt;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important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learning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novel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things</a:t>
            </a:r>
            <a:r>
              <a:rPr lang="de-DE" baseline="0" dirty="0" smtClean="0"/>
              <a:t>!</a:t>
            </a:r>
          </a:p>
          <a:p>
            <a:r>
              <a:rPr lang="de-DE" baseline="0" dirty="0" smtClean="0"/>
              <a:t>Not: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</a:p>
          <a:p>
            <a:r>
              <a:rPr lang="de-DE" baseline="0" dirty="0" smtClean="0"/>
              <a:t>But: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else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together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results</a:t>
            </a:r>
            <a:r>
              <a:rPr lang="de-DE" baseline="0" dirty="0" smtClean="0"/>
              <a:t> in a strong </a:t>
            </a:r>
            <a:r>
              <a:rPr lang="de-DE" baseline="0" dirty="0" err="1" smtClean="0"/>
              <a:t>memory</a:t>
            </a:r>
            <a:r>
              <a:rPr lang="de-DE" baseline="0" dirty="0" smtClean="0"/>
              <a:t>, </a:t>
            </a:r>
          </a:p>
          <a:p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anything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learning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stimulus</a:t>
            </a:r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theory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makes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powerful </a:t>
            </a:r>
            <a:r>
              <a:rPr lang="de-DE" baseline="0" dirty="0" err="1" smtClean="0"/>
              <a:t>tool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improve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memory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weak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learning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event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boring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history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german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vocabluary</a:t>
            </a:r>
            <a:r>
              <a:rPr lang="de-DE" baseline="0" dirty="0" smtClean="0"/>
              <a:t>…)</a:t>
            </a:r>
          </a:p>
          <a:p>
            <a:endParaRPr lang="de-DE" baseline="0" dirty="0" smtClean="0"/>
          </a:p>
          <a:p>
            <a:r>
              <a:rPr lang="de-DE" baseline="0" dirty="0" smtClean="0"/>
              <a:t>-&gt; THIS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principle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behavioral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tagging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So </a:t>
            </a:r>
            <a:r>
              <a:rPr lang="de-DE" baseline="0" dirty="0" err="1" smtClean="0"/>
              <a:t>far</a:t>
            </a:r>
            <a:r>
              <a:rPr lang="de-DE" baseline="0" dirty="0" smtClean="0"/>
              <a:t> so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, but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supposed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</a:t>
            </a:r>
            <a:r>
              <a:rPr lang="de-DE" baseline="0" dirty="0" smtClean="0"/>
              <a:t>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E628426-D65A-4240-AEAB-26BA8DD92D70}" type="datetime1">
              <a:rPr lang="de-DE" smtClean="0"/>
              <a:t>01.11.2018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671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54375" y="509588"/>
            <a:ext cx="3397250" cy="25479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E628426-D65A-4240-AEAB-26BA8DD92D70}" type="datetime1">
              <a:rPr lang="de-DE" smtClean="0"/>
              <a:t>01.11.2018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4668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54375" y="509588"/>
            <a:ext cx="3397250" cy="25479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E628426-D65A-4240-AEAB-26BA8DD92D70}" type="datetime1">
              <a:rPr lang="de-DE" smtClean="0"/>
              <a:t>01.11.2018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2183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E628426-D65A-4240-AEAB-26BA8DD92D70}" type="datetime1">
              <a:rPr lang="de-DE" smtClean="0"/>
              <a:t>01.11.2018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5645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E628426-D65A-4240-AEAB-26BA8DD92D70}" type="datetime1">
              <a:rPr lang="de-DE" smtClean="0"/>
              <a:t>01.11.2018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8803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54375" y="509588"/>
            <a:ext cx="3397250" cy="25479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E628426-D65A-4240-AEAB-26BA8DD92D70}" type="datetime1">
              <a:rPr lang="de-DE" smtClean="0"/>
              <a:t>01.11.2018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3419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54375" y="509588"/>
            <a:ext cx="3397250" cy="25479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E628426-D65A-4240-AEAB-26BA8DD92D70}" type="datetime1">
              <a:rPr lang="de-DE" smtClean="0"/>
              <a:t>01.11.2018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4841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E2A-A145-489D-A34D-53850B973D09}" type="datetimeFigureOut">
              <a:rPr lang="de-DE" smtClean="0"/>
              <a:t>01.11.2018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DF0A0-C5F5-4F9F-8425-ABB35AC5C21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Bild 1" descr="Master_OvGU_1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0" y="393699"/>
            <a:ext cx="8915400" cy="4290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3775824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E2A-A145-489D-A34D-53850B973D09}" type="datetimeFigureOut">
              <a:rPr lang="de-DE" smtClean="0"/>
              <a:t>01.11.2018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DF0A0-C5F5-4F9F-8425-ABB35AC5C2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6136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E2A-A145-489D-A34D-53850B973D09}" type="datetimeFigureOut">
              <a:rPr lang="de-DE" smtClean="0"/>
              <a:t>01.11.2018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DF0A0-C5F5-4F9F-8425-ABB35AC5C2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607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7A003F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36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23926"/>
            <a:ext cx="7886700" cy="1325563"/>
          </a:xfrm>
        </p:spPr>
        <p:txBody>
          <a:bodyPr/>
          <a:lstStyle>
            <a:lvl1pPr>
              <a:defRPr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06662"/>
            <a:ext cx="7886700" cy="4351338"/>
          </a:xfrm>
        </p:spPr>
        <p:txBody>
          <a:bodyPr/>
          <a:lstStyle>
            <a:lvl1pPr>
              <a:defRPr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defRPr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16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E2A-A145-489D-A34D-53850B973D09}" type="datetimeFigureOut">
              <a:rPr lang="de-DE" smtClean="0"/>
              <a:t>01.11.2018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DF0A0-C5F5-4F9F-8425-ABB35AC5C2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3725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E2A-A145-489D-A34D-53850B973D09}" type="datetimeFigureOut">
              <a:rPr lang="de-DE" smtClean="0"/>
              <a:t>01.11.2018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DF0A0-C5F5-4F9F-8425-ABB35AC5C2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4156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E2A-A145-489D-A34D-53850B973D09}" type="datetimeFigureOut">
              <a:rPr lang="de-DE" smtClean="0"/>
              <a:t>01.11.2018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DF0A0-C5F5-4F9F-8425-ABB35AC5C2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4181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E2A-A145-489D-A34D-53850B973D09}" type="datetimeFigureOut">
              <a:rPr lang="de-DE" smtClean="0"/>
              <a:t>01.11.2018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DF0A0-C5F5-4F9F-8425-ABB35AC5C2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351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E2A-A145-489D-A34D-53850B973D09}" type="datetimeFigureOut">
              <a:rPr lang="de-DE" smtClean="0"/>
              <a:t>01.11.2018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DF0A0-C5F5-4F9F-8425-ABB35AC5C2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43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E2A-A145-489D-A34D-53850B973D09}" type="datetimeFigureOut">
              <a:rPr lang="de-DE" smtClean="0"/>
              <a:t>01.11.2018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DF0A0-C5F5-4F9F-8425-ABB35AC5C2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758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E2A-A145-489D-A34D-53850B973D09}" type="datetimeFigureOut">
              <a:rPr lang="de-DE" smtClean="0"/>
              <a:t>01.11.2018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DF0A0-C5F5-4F9F-8425-ABB35AC5C2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841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7" name="Bild 18" descr="Master_OvGU_weiss.jp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59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15232" y="1616929"/>
            <a:ext cx="8458200" cy="2387600"/>
          </a:xfrm>
        </p:spPr>
        <p:txBody>
          <a:bodyPr>
            <a:normAutofit/>
          </a:bodyPr>
          <a:lstStyle/>
          <a:p>
            <a:r>
              <a:rPr lang="de-DE" sz="2800" b="1" kern="0" dirty="0">
                <a:solidFill>
                  <a:srgbClr val="7A003F"/>
                </a:solidFill>
                <a:latin typeface="Lucida Sans Unicode"/>
                <a:sym typeface="Lucida Grande" charset="0"/>
              </a:rPr>
              <a:t>„</a:t>
            </a:r>
            <a:r>
              <a:rPr lang="de-DE" sz="2800" b="1" kern="0" dirty="0" err="1">
                <a:solidFill>
                  <a:srgbClr val="7A003F"/>
                </a:solidFill>
                <a:latin typeface="Lucida Sans Unicode"/>
                <a:sym typeface="Lucida Grande" charset="0"/>
              </a:rPr>
              <a:t>Behavioral</a:t>
            </a:r>
            <a:r>
              <a:rPr lang="de-DE" sz="2800" b="1" kern="0" dirty="0">
                <a:solidFill>
                  <a:srgbClr val="7A003F"/>
                </a:solidFill>
                <a:latin typeface="Lucida Sans Unicode"/>
                <a:sym typeface="Lucida Grande" charset="0"/>
              </a:rPr>
              <a:t> </a:t>
            </a:r>
            <a:r>
              <a:rPr lang="de-DE" sz="2800" b="1" kern="0" dirty="0" err="1">
                <a:solidFill>
                  <a:srgbClr val="7A003F"/>
                </a:solidFill>
                <a:latin typeface="Lucida Sans Unicode"/>
                <a:sym typeface="Lucida Grande" charset="0"/>
              </a:rPr>
              <a:t>Tagging</a:t>
            </a:r>
            <a:r>
              <a:rPr lang="de-DE" sz="2800" b="1" kern="0" dirty="0">
                <a:solidFill>
                  <a:srgbClr val="7A003F"/>
                </a:solidFill>
                <a:latin typeface="Lucida Sans Unicode"/>
                <a:sym typeface="Lucida Grande" charset="0"/>
              </a:rPr>
              <a:t>“ </a:t>
            </a:r>
            <a:r>
              <a:rPr lang="de-DE" sz="2800" b="1" kern="0" dirty="0" err="1">
                <a:solidFill>
                  <a:srgbClr val="7A003F"/>
                </a:solidFill>
                <a:latin typeface="Lucida Sans Unicode"/>
                <a:sym typeface="Lucida Grande" charset="0"/>
              </a:rPr>
              <a:t>with</a:t>
            </a:r>
            <a:r>
              <a:rPr lang="de-DE" sz="2800" b="1" kern="0" dirty="0">
                <a:solidFill>
                  <a:srgbClr val="7A003F"/>
                </a:solidFill>
                <a:latin typeface="Lucida Sans Unicode"/>
                <a:sym typeface="Lucida Grande" charset="0"/>
              </a:rPr>
              <a:t> </a:t>
            </a:r>
            <a:r>
              <a:rPr lang="de-DE" sz="2800" b="1" kern="0" dirty="0" err="1">
                <a:solidFill>
                  <a:srgbClr val="7A003F"/>
                </a:solidFill>
                <a:latin typeface="Lucida Sans Unicode"/>
                <a:sym typeface="Lucida Grande" charset="0"/>
              </a:rPr>
              <a:t>novel</a:t>
            </a:r>
            <a:r>
              <a:rPr lang="de-DE" sz="2800" b="1" kern="0" dirty="0">
                <a:solidFill>
                  <a:srgbClr val="7A003F"/>
                </a:solidFill>
                <a:latin typeface="Lucida Sans Unicode"/>
                <a:sym typeface="Lucida Grande" charset="0"/>
              </a:rPr>
              <a:t> </a:t>
            </a:r>
            <a:r>
              <a:rPr lang="de-DE" sz="2800" b="1" kern="0" dirty="0" err="1">
                <a:solidFill>
                  <a:srgbClr val="7A003F"/>
                </a:solidFill>
                <a:latin typeface="Lucida Sans Unicode"/>
                <a:sym typeface="Lucida Grande" charset="0"/>
              </a:rPr>
              <a:t>virtual</a:t>
            </a:r>
            <a:r>
              <a:rPr lang="de-DE" sz="2800" b="1" kern="0" dirty="0">
                <a:solidFill>
                  <a:srgbClr val="7A003F"/>
                </a:solidFill>
                <a:latin typeface="Lucida Sans Unicode"/>
                <a:sym typeface="Lucida Grande" charset="0"/>
              </a:rPr>
              <a:t> </a:t>
            </a:r>
            <a:r>
              <a:rPr lang="de-DE" sz="2800" b="1" kern="0" dirty="0" err="1">
                <a:solidFill>
                  <a:srgbClr val="7A003F"/>
                </a:solidFill>
                <a:latin typeface="Lucida Sans Unicode"/>
                <a:sym typeface="Lucida Grande" charset="0"/>
              </a:rPr>
              <a:t>environments</a:t>
            </a:r>
            <a:r>
              <a:rPr lang="de-DE" sz="2800" b="1" kern="0" dirty="0">
                <a:solidFill>
                  <a:srgbClr val="7A003F"/>
                </a:solidFill>
                <a:latin typeface="Lucida Sans Unicode"/>
                <a:sym typeface="Lucida Grande" charset="0"/>
              </a:rPr>
              <a:t>: a </a:t>
            </a:r>
            <a:r>
              <a:rPr lang="de-DE" sz="2800" b="1" kern="0" dirty="0" err="1">
                <a:solidFill>
                  <a:srgbClr val="7A003F"/>
                </a:solidFill>
                <a:latin typeface="Lucida Sans Unicode"/>
                <a:sym typeface="Lucida Grande" charset="0"/>
              </a:rPr>
              <a:t>way</a:t>
            </a:r>
            <a:r>
              <a:rPr lang="de-DE" sz="2800" b="1" kern="0" dirty="0">
                <a:solidFill>
                  <a:srgbClr val="7A003F"/>
                </a:solidFill>
                <a:latin typeface="Lucida Sans Unicode"/>
                <a:sym typeface="Lucida Grande" charset="0"/>
              </a:rPr>
              <a:t> </a:t>
            </a:r>
            <a:r>
              <a:rPr lang="de-DE" sz="2800" b="1" kern="0" dirty="0" err="1">
                <a:solidFill>
                  <a:srgbClr val="7A003F"/>
                </a:solidFill>
                <a:latin typeface="Lucida Sans Unicode"/>
                <a:sym typeface="Lucida Grande" charset="0"/>
              </a:rPr>
              <a:t>to</a:t>
            </a:r>
            <a:r>
              <a:rPr lang="de-DE" sz="2800" b="1" kern="0" dirty="0">
                <a:solidFill>
                  <a:srgbClr val="7A003F"/>
                </a:solidFill>
                <a:latin typeface="Lucida Sans Unicode"/>
                <a:sym typeface="Lucida Grande" charset="0"/>
              </a:rPr>
              <a:t> </a:t>
            </a:r>
            <a:r>
              <a:rPr lang="de-DE" sz="2800" b="1" kern="0" dirty="0" err="1">
                <a:solidFill>
                  <a:srgbClr val="7A003F"/>
                </a:solidFill>
                <a:latin typeface="Lucida Sans Unicode"/>
                <a:sym typeface="Lucida Grande" charset="0"/>
              </a:rPr>
              <a:t>improve</a:t>
            </a:r>
            <a:r>
              <a:rPr lang="de-DE" sz="2800" b="1" kern="0" dirty="0">
                <a:solidFill>
                  <a:srgbClr val="7A003F"/>
                </a:solidFill>
                <a:latin typeface="Lucida Sans Unicode"/>
                <a:sym typeface="Lucida Grande" charset="0"/>
              </a:rPr>
              <a:t> </a:t>
            </a:r>
            <a:r>
              <a:rPr lang="de-DE" sz="2800" b="1" kern="0" dirty="0" err="1">
                <a:solidFill>
                  <a:srgbClr val="7A003F"/>
                </a:solidFill>
                <a:latin typeface="Lucida Sans Unicode"/>
                <a:sym typeface="Lucida Grande" charset="0"/>
              </a:rPr>
              <a:t>memory</a:t>
            </a:r>
            <a:r>
              <a:rPr lang="de-DE" sz="2800" b="1" kern="0" dirty="0">
                <a:solidFill>
                  <a:srgbClr val="7A003F"/>
                </a:solidFill>
                <a:latin typeface="Lucida Sans Unicode"/>
                <a:sym typeface="Lucida Grande" charset="0"/>
              </a:rPr>
              <a:t> </a:t>
            </a:r>
            <a:br>
              <a:rPr lang="de-DE" sz="2800" b="1" kern="0" dirty="0">
                <a:solidFill>
                  <a:srgbClr val="7A003F"/>
                </a:solidFill>
                <a:latin typeface="Lucida Sans Unicode"/>
                <a:sym typeface="Lucida Grande" charset="0"/>
              </a:rPr>
            </a:br>
            <a:r>
              <a:rPr lang="de-DE" sz="2800" b="1" kern="0" dirty="0">
                <a:solidFill>
                  <a:srgbClr val="7A003F"/>
                </a:solidFill>
                <a:latin typeface="Lucida Sans Unicode"/>
                <a:sym typeface="Lucida Grande" charset="0"/>
              </a:rPr>
              <a:t>in </a:t>
            </a:r>
            <a:r>
              <a:rPr lang="de-DE" sz="2800" b="1" kern="0" dirty="0" err="1">
                <a:solidFill>
                  <a:srgbClr val="7A003F"/>
                </a:solidFill>
                <a:latin typeface="Lucida Sans Unicode"/>
                <a:sym typeface="Lucida Grande" charset="0"/>
              </a:rPr>
              <a:t>children</a:t>
            </a:r>
            <a:r>
              <a:rPr lang="de-DE" sz="2800" b="1" kern="0" dirty="0">
                <a:solidFill>
                  <a:srgbClr val="7A003F"/>
                </a:solidFill>
                <a:latin typeface="Lucida Sans Unicode"/>
                <a:sym typeface="Lucida Grande" charset="0"/>
              </a:rPr>
              <a:t> </a:t>
            </a:r>
            <a:r>
              <a:rPr lang="de-DE" sz="2800" b="1" kern="0" dirty="0" err="1">
                <a:solidFill>
                  <a:srgbClr val="7A003F"/>
                </a:solidFill>
                <a:latin typeface="Lucida Sans Unicode"/>
                <a:sym typeface="Lucida Grande" charset="0"/>
              </a:rPr>
              <a:t>with</a:t>
            </a:r>
            <a:r>
              <a:rPr lang="de-DE" sz="2800" b="1" kern="0" dirty="0">
                <a:solidFill>
                  <a:srgbClr val="7A003F"/>
                </a:solidFill>
                <a:latin typeface="Lucida Sans Unicode"/>
                <a:sym typeface="Lucida Grande" charset="0"/>
              </a:rPr>
              <a:t> ADHD</a:t>
            </a:r>
            <a:br>
              <a:rPr lang="de-DE" sz="2800" b="1" kern="0" dirty="0">
                <a:solidFill>
                  <a:srgbClr val="7A003F"/>
                </a:solidFill>
                <a:latin typeface="Lucida Sans Unicode"/>
                <a:sym typeface="Lucida Grande" charset="0"/>
              </a:rPr>
            </a:br>
            <a:r>
              <a:rPr lang="de-DE" sz="2800" b="1" kern="0" dirty="0">
                <a:solidFill>
                  <a:srgbClr val="7A003F"/>
                </a:solidFill>
                <a:latin typeface="Lucida Sans Unicode"/>
                <a:sym typeface="Lucida Grande" charset="0"/>
              </a:rPr>
              <a:t/>
            </a:r>
            <a:br>
              <a:rPr lang="de-DE" sz="2800" b="1" kern="0" dirty="0">
                <a:solidFill>
                  <a:srgbClr val="7A003F"/>
                </a:solidFill>
                <a:latin typeface="Lucida Sans Unicode"/>
                <a:sym typeface="Lucida Grande" charset="0"/>
              </a:rPr>
            </a:b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217" y="5506658"/>
            <a:ext cx="9038230" cy="1655762"/>
          </a:xfrm>
        </p:spPr>
        <p:txBody>
          <a:bodyPr/>
          <a:lstStyle/>
          <a:p>
            <a:r>
              <a:rPr lang="de-DE" b="1" dirty="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Valentin Baumann, Thomas Birnbaum, Jana </a:t>
            </a:r>
            <a:r>
              <a:rPr lang="de-DE" b="1" dirty="0" err="1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Tegelbeckers</a:t>
            </a:r>
            <a:r>
              <a:rPr lang="de-DE" b="1" dirty="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Carolin Breitling, Hans-Henning Flechtner, Kerstin </a:t>
            </a:r>
            <a:r>
              <a:rPr lang="de-DE" b="1" dirty="0" err="1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Krauel</a:t>
            </a:r>
            <a:endParaRPr lang="de-DE" b="1" dirty="0" smtClean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endParaRPr lang="de-DE" b="1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315232" y="215989"/>
            <a:ext cx="8513536" cy="1363574"/>
            <a:chOff x="465364" y="392085"/>
            <a:chExt cx="11261272" cy="1657285"/>
          </a:xfrm>
        </p:grpSpPr>
        <p:pic>
          <p:nvPicPr>
            <p:cNvPr id="5" name="Grafik 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364" y="392085"/>
              <a:ext cx="4776466" cy="1657285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9723" y="492055"/>
              <a:ext cx="1756913" cy="669823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1427" y="531570"/>
              <a:ext cx="3477093" cy="601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59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6732240" y="0"/>
            <a:ext cx="2232248" cy="4766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bg1"/>
              </a:solidFill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52157" y="1429242"/>
            <a:ext cx="9191799" cy="5273483"/>
            <a:chOff x="52157" y="1429242"/>
            <a:chExt cx="9191799" cy="5273483"/>
          </a:xfrm>
        </p:grpSpPr>
        <p:sp>
          <p:nvSpPr>
            <p:cNvPr id="5" name="Rechteck 4"/>
            <p:cNvSpPr/>
            <p:nvPr/>
          </p:nvSpPr>
          <p:spPr>
            <a:xfrm>
              <a:off x="2725947" y="5792795"/>
              <a:ext cx="2846717" cy="909930"/>
            </a:xfrm>
            <a:prstGeom prst="rect">
              <a:avLst/>
            </a:prstGeom>
            <a:solidFill>
              <a:srgbClr val="7B003F">
                <a:alpha val="90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Pfeil nach unten 53"/>
            <p:cNvSpPr/>
            <p:nvPr/>
          </p:nvSpPr>
          <p:spPr>
            <a:xfrm rot="16200000">
              <a:off x="6468327" y="1179722"/>
              <a:ext cx="2360532" cy="2859571"/>
            </a:xfrm>
            <a:prstGeom prst="downArrow">
              <a:avLst>
                <a:gd name="adj1" fmla="val 90792"/>
                <a:gd name="adj2" fmla="val 50000"/>
              </a:avLst>
            </a:prstGeom>
            <a:solidFill>
              <a:srgbClr val="7B003F">
                <a:alpha val="90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Pfeil nach unten 50"/>
            <p:cNvSpPr/>
            <p:nvPr/>
          </p:nvSpPr>
          <p:spPr>
            <a:xfrm rot="16200000">
              <a:off x="3439034" y="1179722"/>
              <a:ext cx="2360532" cy="2859571"/>
            </a:xfrm>
            <a:prstGeom prst="downArrow">
              <a:avLst>
                <a:gd name="adj1" fmla="val 90792"/>
                <a:gd name="adj2" fmla="val 50000"/>
              </a:avLst>
            </a:prstGeom>
            <a:solidFill>
              <a:srgbClr val="7B003F">
                <a:alpha val="90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Pfeil nach unten 47"/>
            <p:cNvSpPr/>
            <p:nvPr/>
          </p:nvSpPr>
          <p:spPr>
            <a:xfrm rot="16200000">
              <a:off x="411809" y="1179722"/>
              <a:ext cx="2360532" cy="2859571"/>
            </a:xfrm>
            <a:prstGeom prst="downArrow">
              <a:avLst>
                <a:gd name="adj1" fmla="val 90792"/>
                <a:gd name="adj2" fmla="val 50000"/>
              </a:avLst>
            </a:prstGeom>
            <a:solidFill>
              <a:srgbClr val="7B003F">
                <a:alpha val="90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2891" y="2297571"/>
              <a:ext cx="572159" cy="57215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7017" y="2306546"/>
              <a:ext cx="569045" cy="56904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27" name="Grafik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1687" y="2965863"/>
              <a:ext cx="573363" cy="5733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</p:pic>
        <p:sp>
          <p:nvSpPr>
            <p:cNvPr id="4" name="Textfeld 3"/>
            <p:cNvSpPr txBox="1"/>
            <p:nvPr/>
          </p:nvSpPr>
          <p:spPr>
            <a:xfrm>
              <a:off x="879837" y="2421469"/>
              <a:ext cx="2137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 smtClean="0">
                  <a:solidFill>
                    <a:schemeClr val="bg1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Familiarization</a:t>
              </a:r>
              <a:endParaRPr lang="de-DE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4021492" y="3090215"/>
              <a:ext cx="2137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>
                  <a:solidFill>
                    <a:schemeClr val="bg1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STM</a:t>
              </a:r>
              <a:endParaRPr lang="de-DE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4021492" y="2425053"/>
              <a:ext cx="2137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>
                  <a:solidFill>
                    <a:schemeClr val="bg1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Learning</a:t>
              </a:r>
              <a:endParaRPr lang="de-DE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3189514" y="1646421"/>
              <a:ext cx="2137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smtClean="0">
                  <a:solidFill>
                    <a:schemeClr val="bg1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Day 2</a:t>
              </a:r>
              <a:endParaRPr lang="de-DE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52157" y="1646421"/>
              <a:ext cx="2137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smtClean="0">
                  <a:solidFill>
                    <a:schemeClr val="bg1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Day 1</a:t>
              </a:r>
              <a:endParaRPr lang="de-DE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6216739" y="1646421"/>
              <a:ext cx="2137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smtClean="0">
                  <a:solidFill>
                    <a:schemeClr val="bg1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Day 3</a:t>
              </a:r>
              <a:endParaRPr lang="de-DE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7106230" y="2421469"/>
              <a:ext cx="2137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>
                  <a:solidFill>
                    <a:schemeClr val="bg1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LTM</a:t>
              </a:r>
              <a:endParaRPr lang="de-DE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  <p:pic>
          <p:nvPicPr>
            <p:cNvPr id="26" name="Grafik 2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29" b="10090"/>
            <a:stretch/>
          </p:blipFill>
          <p:spPr>
            <a:xfrm>
              <a:off x="334189" y="2345512"/>
              <a:ext cx="514800" cy="50052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531" y="5882635"/>
              <a:ext cx="769647" cy="75650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</p:pic>
        <p:pic>
          <p:nvPicPr>
            <p:cNvPr id="25" name="Grafik 2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29" b="10090"/>
            <a:stretch/>
          </p:blipFill>
          <p:spPr>
            <a:xfrm>
              <a:off x="2836959" y="5882635"/>
              <a:ext cx="778077" cy="75650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03315" y="4124206"/>
              <a:ext cx="713829" cy="713829"/>
            </a:xfrm>
            <a:prstGeom prst="rect">
              <a:avLst/>
            </a:prstGeom>
          </p:spPr>
        </p:pic>
        <p:sp>
          <p:nvSpPr>
            <p:cNvPr id="49" name="Textfeld 48"/>
            <p:cNvSpPr txBox="1"/>
            <p:nvPr/>
          </p:nvSpPr>
          <p:spPr>
            <a:xfrm>
              <a:off x="4009032" y="4296455"/>
              <a:ext cx="118603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Sans Unicode" panose="020B0602030504020204" pitchFamily="34" charset="0"/>
                  <a:ea typeface="+mj-ea"/>
                  <a:cs typeface="Lucida Sans Unicode" panose="020B0602030504020204" pitchFamily="34" charset="0"/>
                  <a:sym typeface="Calibri"/>
                </a:rPr>
                <a:t>+ </a:t>
              </a:r>
              <a:r>
                <a:rPr lang="de-DE" b="1" dirty="0" smtClean="0"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45</a:t>
              </a:r>
              <a:r>
                <a:rPr kumimoji="0" lang="de-DE" b="1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Sans Unicode" panose="020B0602030504020204" pitchFamily="34" charset="0"/>
                  <a:ea typeface="+mj-ea"/>
                  <a:cs typeface="Lucida Sans Unicode" panose="020B0602030504020204" pitchFamily="34" charset="0"/>
                  <a:sym typeface="Calibri"/>
                </a:rPr>
                <a:t> min</a:t>
              </a:r>
              <a:endParaRPr kumimoji="0" lang="de-DE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Sans Unicode" panose="020B0602030504020204" pitchFamily="34" charset="0"/>
                <a:ea typeface="+mj-ea"/>
                <a:cs typeface="Lucida Sans Unicode" panose="020B0602030504020204" pitchFamily="34" charset="0"/>
                <a:sym typeface="Calibri"/>
              </a:endParaRPr>
            </a:p>
          </p:txBody>
        </p:sp>
        <p:pic>
          <p:nvPicPr>
            <p:cNvPr id="53" name="Grafik 5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527841" y="4563568"/>
              <a:ext cx="1229227" cy="1229227"/>
            </a:xfrm>
            <a:prstGeom prst="rect">
              <a:avLst/>
            </a:prstGeom>
          </p:spPr>
        </p:pic>
        <p:cxnSp>
          <p:nvCxnSpPr>
            <p:cNvPr id="56" name="Gerader Verbinder 55"/>
            <p:cNvCxnSpPr/>
            <p:nvPr/>
          </p:nvCxnSpPr>
          <p:spPr>
            <a:xfrm flipV="1">
              <a:off x="4142454" y="3789774"/>
              <a:ext cx="0" cy="517874"/>
            </a:xfrm>
            <a:prstGeom prst="line">
              <a:avLst/>
            </a:prstGeom>
            <a:ln w="50800" cap="rnd">
              <a:solidFill>
                <a:schemeClr val="tx1"/>
              </a:solidFill>
              <a:round/>
              <a:head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94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08" y="1094479"/>
            <a:ext cx="7391789" cy="5913431"/>
          </a:xfrm>
          <a:prstGeom prst="rect">
            <a:avLst/>
          </a:prstGeom>
        </p:spPr>
      </p:pic>
      <p:sp>
        <p:nvSpPr>
          <p:cNvPr id="7" name="Titel 117"/>
          <p:cNvSpPr>
            <a:spLocks noGrp="1"/>
          </p:cNvSpPr>
          <p:nvPr>
            <p:ph type="title"/>
          </p:nvPr>
        </p:nvSpPr>
        <p:spPr>
          <a:xfrm>
            <a:off x="0" y="880152"/>
            <a:ext cx="8605837" cy="457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e-DE" dirty="0" err="1" smtClean="0"/>
              <a:t>Effect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novelty</a:t>
            </a:r>
            <a:r>
              <a:rPr lang="de-DE" dirty="0" smtClean="0"/>
              <a:t> on </a:t>
            </a:r>
            <a:r>
              <a:rPr lang="de-DE" dirty="0" err="1"/>
              <a:t>c</a:t>
            </a:r>
            <a:r>
              <a:rPr lang="de-DE" dirty="0" err="1" smtClean="0"/>
              <a:t>onsolidation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46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6732240" y="0"/>
            <a:ext cx="2232248" cy="4766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bg1"/>
              </a:solidFill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72" y="1061587"/>
            <a:ext cx="6225124" cy="4201382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1483744" y="5503653"/>
            <a:ext cx="702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63 Probanden á 2 Explorationen = 126 Datensätze</a:t>
            </a:r>
            <a:endParaRPr lang="de-DE" dirty="0"/>
          </a:p>
        </p:txBody>
      </p:sp>
      <p:cxnSp>
        <p:nvCxnSpPr>
          <p:cNvPr id="20" name="Gerade Verbindung mit Pfeil 19"/>
          <p:cNvCxnSpPr/>
          <p:nvPr/>
        </p:nvCxnSpPr>
        <p:spPr>
          <a:xfrm flipV="1">
            <a:off x="957532" y="5679693"/>
            <a:ext cx="526212" cy="86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3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ieren 46"/>
          <p:cNvGrpSpPr/>
          <p:nvPr/>
        </p:nvGrpSpPr>
        <p:grpSpPr>
          <a:xfrm>
            <a:off x="1504503" y="1231550"/>
            <a:ext cx="7317392" cy="3651385"/>
            <a:chOff x="443458" y="1740501"/>
            <a:chExt cx="7317392" cy="3651385"/>
          </a:xfrm>
        </p:grpSpPr>
        <p:sp>
          <p:nvSpPr>
            <p:cNvPr id="3" name="Textfeld 2"/>
            <p:cNvSpPr txBox="1"/>
            <p:nvPr/>
          </p:nvSpPr>
          <p:spPr>
            <a:xfrm>
              <a:off x="5673258" y="1740501"/>
              <a:ext cx="2087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smtClean="0"/>
                <a:t>ADHDs</a:t>
              </a:r>
              <a:endParaRPr lang="de-DE" b="1" dirty="0"/>
            </a:p>
          </p:txBody>
        </p:sp>
        <p:grpSp>
          <p:nvGrpSpPr>
            <p:cNvPr id="27" name="Gruppieren 26"/>
            <p:cNvGrpSpPr/>
            <p:nvPr/>
          </p:nvGrpSpPr>
          <p:grpSpPr>
            <a:xfrm>
              <a:off x="443458" y="2336253"/>
              <a:ext cx="2679304" cy="3055633"/>
              <a:chOff x="443458" y="2336253"/>
              <a:chExt cx="2679304" cy="3055633"/>
            </a:xfrm>
          </p:grpSpPr>
          <p:pic>
            <p:nvPicPr>
              <p:cNvPr id="4" name="Grafik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29" b="10090"/>
              <a:stretch/>
            </p:blipFill>
            <p:spPr>
              <a:xfrm>
                <a:off x="443458" y="3179398"/>
                <a:ext cx="514800" cy="500528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6" name="Gerade Verbindung mit Pfeil 5"/>
              <p:cNvCxnSpPr/>
              <p:nvPr/>
            </p:nvCxnSpPr>
            <p:spPr>
              <a:xfrm>
                <a:off x="1414732" y="2587149"/>
                <a:ext cx="6642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mit Pfeil 8"/>
              <p:cNvCxnSpPr/>
              <p:nvPr/>
            </p:nvCxnSpPr>
            <p:spPr>
              <a:xfrm>
                <a:off x="1414732" y="3429662"/>
                <a:ext cx="6642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" name="Grafik 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29" b="10090"/>
              <a:stretch/>
            </p:blipFill>
            <p:spPr>
              <a:xfrm>
                <a:off x="2607962" y="4026110"/>
                <a:ext cx="514800" cy="500528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11" name="Grafik 1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29" b="10090"/>
              <a:stretch/>
            </p:blipFill>
            <p:spPr>
              <a:xfrm>
                <a:off x="443458" y="2336253"/>
                <a:ext cx="514800" cy="500528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2" name="Gerade Verbindung mit Pfeil 11"/>
              <p:cNvCxnSpPr/>
              <p:nvPr/>
            </p:nvCxnSpPr>
            <p:spPr>
              <a:xfrm>
                <a:off x="1414732" y="4282901"/>
                <a:ext cx="6642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mit Pfeil 12"/>
              <p:cNvCxnSpPr/>
              <p:nvPr/>
            </p:nvCxnSpPr>
            <p:spPr>
              <a:xfrm>
                <a:off x="1414732" y="5090908"/>
                <a:ext cx="6642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Grafik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458" y="4029896"/>
                <a:ext cx="514800" cy="5060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458" y="4885876"/>
                <a:ext cx="514800" cy="5060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</p:pic>
          <p:pic>
            <p:nvPicPr>
              <p:cNvPr id="20" name="Grafik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7962" y="4885876"/>
                <a:ext cx="514800" cy="5060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</p:pic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7962" y="3179398"/>
                <a:ext cx="514800" cy="5060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</p:pic>
          <p:pic>
            <p:nvPicPr>
              <p:cNvPr id="23" name="Grafik 2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29" b="10090"/>
              <a:stretch/>
            </p:blipFill>
            <p:spPr>
              <a:xfrm>
                <a:off x="2603649" y="2339918"/>
                <a:ext cx="514800" cy="500528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grpSp>
          <p:nvGrpSpPr>
            <p:cNvPr id="28" name="Gruppieren 27"/>
            <p:cNvGrpSpPr/>
            <p:nvPr/>
          </p:nvGrpSpPr>
          <p:grpSpPr>
            <a:xfrm>
              <a:off x="4763840" y="2336253"/>
              <a:ext cx="2679304" cy="3055633"/>
              <a:chOff x="443458" y="2336253"/>
              <a:chExt cx="2679304" cy="3055633"/>
            </a:xfrm>
          </p:grpSpPr>
          <p:pic>
            <p:nvPicPr>
              <p:cNvPr id="29" name="Grafik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29" b="10090"/>
              <a:stretch/>
            </p:blipFill>
            <p:spPr>
              <a:xfrm>
                <a:off x="443458" y="3179398"/>
                <a:ext cx="514800" cy="500528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30" name="Gerade Verbindung mit Pfeil 29"/>
              <p:cNvCxnSpPr/>
              <p:nvPr/>
            </p:nvCxnSpPr>
            <p:spPr>
              <a:xfrm>
                <a:off x="1414732" y="2587149"/>
                <a:ext cx="6642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mit Pfeil 30"/>
              <p:cNvCxnSpPr/>
              <p:nvPr/>
            </p:nvCxnSpPr>
            <p:spPr>
              <a:xfrm>
                <a:off x="1414732" y="3429662"/>
                <a:ext cx="6642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2" name="Grafik 3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29" b="10090"/>
              <a:stretch/>
            </p:blipFill>
            <p:spPr>
              <a:xfrm>
                <a:off x="2607962" y="4026110"/>
                <a:ext cx="514800" cy="500528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33" name="Grafik 3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29" b="10090"/>
              <a:stretch/>
            </p:blipFill>
            <p:spPr>
              <a:xfrm>
                <a:off x="443458" y="2336253"/>
                <a:ext cx="514800" cy="500528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34" name="Gerade Verbindung mit Pfeil 33"/>
              <p:cNvCxnSpPr/>
              <p:nvPr/>
            </p:nvCxnSpPr>
            <p:spPr>
              <a:xfrm>
                <a:off x="1414732" y="4282901"/>
                <a:ext cx="6642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mit Pfeil 34"/>
              <p:cNvCxnSpPr/>
              <p:nvPr/>
            </p:nvCxnSpPr>
            <p:spPr>
              <a:xfrm>
                <a:off x="1414732" y="5090908"/>
                <a:ext cx="6642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6" name="Grafik 3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458" y="4029896"/>
                <a:ext cx="514800" cy="5060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</p:pic>
          <p:pic>
            <p:nvPicPr>
              <p:cNvPr id="37" name="Grafik 3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458" y="4885876"/>
                <a:ext cx="514800" cy="5060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</p:pic>
          <p:pic>
            <p:nvPicPr>
              <p:cNvPr id="38" name="Grafik 3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7962" y="4885876"/>
                <a:ext cx="514800" cy="5060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</p:pic>
          <p:pic>
            <p:nvPicPr>
              <p:cNvPr id="39" name="Grafik 3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7962" y="3179398"/>
                <a:ext cx="514800" cy="5060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</p:pic>
          <p:pic>
            <p:nvPicPr>
              <p:cNvPr id="40" name="Grafik 3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29" b="10090"/>
              <a:stretch/>
            </p:blipFill>
            <p:spPr>
              <a:xfrm>
                <a:off x="2603649" y="2339918"/>
                <a:ext cx="514800" cy="500528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sp>
          <p:nvSpPr>
            <p:cNvPr id="42" name="Textfeld 41"/>
            <p:cNvSpPr txBox="1"/>
            <p:nvPr/>
          </p:nvSpPr>
          <p:spPr>
            <a:xfrm>
              <a:off x="1291088" y="1746024"/>
              <a:ext cx="2087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smtClean="0"/>
                <a:t>Controls</a:t>
              </a:r>
              <a:endParaRPr lang="de-DE" b="1" dirty="0"/>
            </a:p>
          </p:txBody>
        </p:sp>
      </p:grpSp>
      <p:sp>
        <p:nvSpPr>
          <p:cNvPr id="52" name="Textfeld 51"/>
          <p:cNvSpPr txBox="1"/>
          <p:nvPr/>
        </p:nvSpPr>
        <p:spPr>
          <a:xfrm>
            <a:off x="224783" y="1892900"/>
            <a:ext cx="1211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familiar</a:t>
            </a:r>
            <a:endParaRPr lang="de-DE" dirty="0"/>
          </a:p>
        </p:txBody>
      </p:sp>
      <p:sp>
        <p:nvSpPr>
          <p:cNvPr id="53" name="Textfeld 52"/>
          <p:cNvSpPr txBox="1"/>
          <p:nvPr/>
        </p:nvSpPr>
        <p:spPr>
          <a:xfrm>
            <a:off x="220470" y="2736045"/>
            <a:ext cx="1211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novel</a:t>
            </a:r>
            <a:endParaRPr lang="de-DE" dirty="0"/>
          </a:p>
        </p:txBody>
      </p:sp>
      <p:sp>
        <p:nvSpPr>
          <p:cNvPr id="54" name="Textfeld 53"/>
          <p:cNvSpPr txBox="1"/>
          <p:nvPr/>
        </p:nvSpPr>
        <p:spPr>
          <a:xfrm>
            <a:off x="229096" y="4445264"/>
            <a:ext cx="1211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familiar</a:t>
            </a:r>
            <a:endParaRPr lang="de-DE" dirty="0"/>
          </a:p>
        </p:txBody>
      </p:sp>
      <p:sp>
        <p:nvSpPr>
          <p:cNvPr id="55" name="Textfeld 54"/>
          <p:cNvSpPr txBox="1"/>
          <p:nvPr/>
        </p:nvSpPr>
        <p:spPr>
          <a:xfrm>
            <a:off x="220469" y="3579190"/>
            <a:ext cx="1211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novel</a:t>
            </a:r>
            <a:endParaRPr lang="de-DE" dirty="0"/>
          </a:p>
        </p:txBody>
      </p:sp>
      <p:sp>
        <p:nvSpPr>
          <p:cNvPr id="41" name="Textfeld 40"/>
          <p:cNvSpPr txBox="1"/>
          <p:nvPr/>
        </p:nvSpPr>
        <p:spPr>
          <a:xfrm>
            <a:off x="877826" y="5785151"/>
            <a:ext cx="7569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Gleicher Tag, gleiche Welt, gleiche Gruppe, gleiche </a:t>
            </a:r>
            <a:r>
              <a:rPr lang="de-DE" dirty="0" err="1" smtClean="0"/>
              <a:t>Novelty</a:t>
            </a:r>
            <a:r>
              <a:rPr lang="de-DE" dirty="0" smtClean="0"/>
              <a:t>-Bedingung: </a:t>
            </a:r>
          </a:p>
          <a:p>
            <a:r>
              <a:rPr lang="de-DE" dirty="0" smtClean="0"/>
              <a:t>Jeweils ~ 5 Datensätze</a:t>
            </a:r>
            <a:endParaRPr lang="de-DE" dirty="0"/>
          </a:p>
        </p:txBody>
      </p:sp>
      <p:cxnSp>
        <p:nvCxnSpPr>
          <p:cNvPr id="43" name="Gerade Verbindung mit Pfeil 42"/>
          <p:cNvCxnSpPr/>
          <p:nvPr/>
        </p:nvCxnSpPr>
        <p:spPr>
          <a:xfrm flipV="1">
            <a:off x="229096" y="5957354"/>
            <a:ext cx="526212" cy="86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94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592237" y="1107677"/>
            <a:ext cx="4848151" cy="5263966"/>
            <a:chOff x="1567023" y="1219820"/>
            <a:chExt cx="4848151" cy="5263966"/>
          </a:xfrm>
        </p:grpSpPr>
        <p:grpSp>
          <p:nvGrpSpPr>
            <p:cNvPr id="51" name="Gruppieren 50"/>
            <p:cNvGrpSpPr/>
            <p:nvPr/>
          </p:nvGrpSpPr>
          <p:grpSpPr>
            <a:xfrm>
              <a:off x="3479952" y="1219820"/>
              <a:ext cx="2935222" cy="5263966"/>
              <a:chOff x="1055931" y="1444103"/>
              <a:chExt cx="2935222" cy="5263966"/>
            </a:xfrm>
          </p:grpSpPr>
          <p:grpSp>
            <p:nvGrpSpPr>
              <p:cNvPr id="47" name="Gruppieren 46"/>
              <p:cNvGrpSpPr/>
              <p:nvPr/>
            </p:nvGrpSpPr>
            <p:grpSpPr>
              <a:xfrm>
                <a:off x="1055931" y="1444103"/>
                <a:ext cx="2935222" cy="4454914"/>
                <a:chOff x="443458" y="1746024"/>
                <a:chExt cx="2935222" cy="4454914"/>
              </a:xfrm>
            </p:grpSpPr>
            <p:grpSp>
              <p:nvGrpSpPr>
                <p:cNvPr id="27" name="Gruppieren 26"/>
                <p:cNvGrpSpPr/>
                <p:nvPr/>
              </p:nvGrpSpPr>
              <p:grpSpPr>
                <a:xfrm>
                  <a:off x="443458" y="2336253"/>
                  <a:ext cx="2679304" cy="3055633"/>
                  <a:chOff x="443458" y="2336253"/>
                  <a:chExt cx="2679304" cy="3055633"/>
                </a:xfrm>
              </p:grpSpPr>
              <p:pic>
                <p:nvPicPr>
                  <p:cNvPr id="4" name="Grafik 3"/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r="129" b="10090"/>
                  <a:stretch/>
                </p:blipFill>
                <p:spPr>
                  <a:xfrm>
                    <a:off x="443458" y="3179398"/>
                    <a:ext cx="514800" cy="500528"/>
                  </a:xfrm>
                  <a:prstGeom prst="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</p:pic>
              <p:cxnSp>
                <p:nvCxnSpPr>
                  <p:cNvPr id="6" name="Gerade Verbindung mit Pfeil 5"/>
                  <p:cNvCxnSpPr/>
                  <p:nvPr/>
                </p:nvCxnSpPr>
                <p:spPr>
                  <a:xfrm>
                    <a:off x="1414732" y="2587149"/>
                    <a:ext cx="664234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Gerade Verbindung mit Pfeil 8"/>
                  <p:cNvCxnSpPr/>
                  <p:nvPr/>
                </p:nvCxnSpPr>
                <p:spPr>
                  <a:xfrm>
                    <a:off x="1414732" y="3429662"/>
                    <a:ext cx="664234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0" name="Grafik 9"/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r="129" b="10090"/>
                  <a:stretch/>
                </p:blipFill>
                <p:spPr>
                  <a:xfrm>
                    <a:off x="2607962" y="4026110"/>
                    <a:ext cx="514800" cy="500528"/>
                  </a:xfrm>
                  <a:prstGeom prst="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</p:pic>
              <p:pic>
                <p:nvPicPr>
                  <p:cNvPr id="11" name="Grafik 10"/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r="129" b="10090"/>
                  <a:stretch/>
                </p:blipFill>
                <p:spPr>
                  <a:xfrm>
                    <a:off x="443458" y="2336253"/>
                    <a:ext cx="514800" cy="500528"/>
                  </a:xfrm>
                  <a:prstGeom prst="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</p:pic>
              <p:cxnSp>
                <p:nvCxnSpPr>
                  <p:cNvPr id="12" name="Gerade Verbindung mit Pfeil 11"/>
                  <p:cNvCxnSpPr/>
                  <p:nvPr/>
                </p:nvCxnSpPr>
                <p:spPr>
                  <a:xfrm>
                    <a:off x="1414732" y="4282901"/>
                    <a:ext cx="664234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Gerade Verbindung mit Pfeil 12"/>
                  <p:cNvCxnSpPr/>
                  <p:nvPr/>
                </p:nvCxnSpPr>
                <p:spPr>
                  <a:xfrm>
                    <a:off x="1414732" y="5090908"/>
                    <a:ext cx="664234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8" name="Grafik 17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3458" y="4029896"/>
                    <a:ext cx="514800" cy="506010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</p:pic>
              <p:pic>
                <p:nvPicPr>
                  <p:cNvPr id="19" name="Grafik 18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3458" y="4885876"/>
                    <a:ext cx="514800" cy="506010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</p:pic>
              <p:pic>
                <p:nvPicPr>
                  <p:cNvPr id="20" name="Grafik 1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07962" y="4885876"/>
                    <a:ext cx="514800" cy="506010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</p:pic>
              <p:pic>
                <p:nvPicPr>
                  <p:cNvPr id="21" name="Grafik 2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07962" y="3179398"/>
                    <a:ext cx="514800" cy="506010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</p:pic>
              <p:pic>
                <p:nvPicPr>
                  <p:cNvPr id="23" name="Grafik 22"/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r="129" b="10090"/>
                  <a:stretch/>
                </p:blipFill>
                <p:spPr>
                  <a:xfrm>
                    <a:off x="2603649" y="2339918"/>
                    <a:ext cx="514800" cy="500528"/>
                  </a:xfrm>
                  <a:prstGeom prst="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</p:pic>
            </p:grpSp>
            <p:sp>
              <p:nvSpPr>
                <p:cNvPr id="42" name="Textfeld 41"/>
                <p:cNvSpPr txBox="1"/>
                <p:nvPr/>
              </p:nvSpPr>
              <p:spPr>
                <a:xfrm>
                  <a:off x="1291088" y="1746024"/>
                  <a:ext cx="20875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smtClean="0"/>
                    <a:t>Controls</a:t>
                  </a:r>
                  <a:endParaRPr lang="de-DE" b="1" dirty="0"/>
                </a:p>
              </p:txBody>
            </p:sp>
            <p:cxnSp>
              <p:nvCxnSpPr>
                <p:cNvPr id="44" name="Gerade Verbindung mit Pfeil 43"/>
                <p:cNvCxnSpPr/>
                <p:nvPr/>
              </p:nvCxnSpPr>
              <p:spPr>
                <a:xfrm>
                  <a:off x="1414732" y="5950674"/>
                  <a:ext cx="66423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5" name="Grafik 44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r="129" b="10090"/>
                <a:stretch/>
              </p:blipFill>
              <p:spPr>
                <a:xfrm>
                  <a:off x="443458" y="5700410"/>
                  <a:ext cx="514800" cy="500528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</p:spPr>
            </p:pic>
            <p:pic>
              <p:nvPicPr>
                <p:cNvPr id="46" name="Grafik 45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r="129" b="10090"/>
                <a:stretch/>
              </p:blipFill>
              <p:spPr>
                <a:xfrm>
                  <a:off x="2603649" y="5700410"/>
                  <a:ext cx="514800" cy="500528"/>
                </a:xfrm>
                <a:prstGeom prst="rect">
                  <a:avLst/>
                </a:prstGeom>
                <a:solidFill>
                  <a:srgbClr val="92D050"/>
                </a:solidFill>
                <a:ln w="38100">
                  <a:solidFill>
                    <a:srgbClr val="00B050"/>
                  </a:solidFill>
                </a:ln>
              </p:spPr>
            </p:pic>
          </p:grpSp>
          <p:cxnSp>
            <p:nvCxnSpPr>
              <p:cNvPr id="48" name="Gerade Verbindung mit Pfeil 47"/>
              <p:cNvCxnSpPr/>
              <p:nvPr/>
            </p:nvCxnSpPr>
            <p:spPr>
              <a:xfrm>
                <a:off x="2027205" y="6396375"/>
                <a:ext cx="6642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9" name="Grafik 4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29" b="10090"/>
              <a:stretch/>
            </p:blipFill>
            <p:spPr>
              <a:xfrm>
                <a:off x="1055931" y="6207541"/>
                <a:ext cx="514800" cy="500528"/>
              </a:xfrm>
              <a:prstGeom prst="rect">
                <a:avLst/>
              </a:prstGeom>
              <a:solidFill>
                <a:srgbClr val="92D050"/>
              </a:solidFill>
              <a:ln w="38100">
                <a:solidFill>
                  <a:srgbClr val="00B050"/>
                </a:solidFill>
              </a:ln>
            </p:spPr>
          </p:pic>
          <p:pic>
            <p:nvPicPr>
              <p:cNvPr id="50" name="Grafik 4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29" b="10090"/>
              <a:stretch/>
            </p:blipFill>
            <p:spPr>
              <a:xfrm>
                <a:off x="3216122" y="6207541"/>
                <a:ext cx="514800" cy="500528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sp>
          <p:nvSpPr>
            <p:cNvPr id="57" name="Textfeld 56"/>
            <p:cNvSpPr txBox="1"/>
            <p:nvPr/>
          </p:nvSpPr>
          <p:spPr>
            <a:xfrm>
              <a:off x="1567023" y="5243971"/>
              <a:ext cx="3381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/>
                <a:t>p</a:t>
              </a:r>
              <a:r>
                <a:rPr lang="de-DE" b="1" dirty="0" err="1" smtClean="0"/>
                <a:t>artially</a:t>
              </a:r>
              <a:r>
                <a:rPr lang="de-DE" b="1" dirty="0" smtClean="0"/>
                <a:t> </a:t>
              </a:r>
              <a:r>
                <a:rPr lang="de-DE" b="1" dirty="0" err="1" smtClean="0"/>
                <a:t>novel</a:t>
              </a:r>
              <a:endParaRPr lang="de-DE" b="1" dirty="0"/>
            </a:p>
          </p:txBody>
        </p:sp>
        <p:sp>
          <p:nvSpPr>
            <p:cNvPr id="58" name="Textfeld 57"/>
            <p:cNvSpPr txBox="1"/>
            <p:nvPr/>
          </p:nvSpPr>
          <p:spPr>
            <a:xfrm>
              <a:off x="1567023" y="6051978"/>
              <a:ext cx="3381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/>
                <a:t>p</a:t>
              </a:r>
              <a:r>
                <a:rPr lang="de-DE" b="1" dirty="0" err="1" smtClean="0"/>
                <a:t>artially</a:t>
              </a:r>
              <a:r>
                <a:rPr lang="de-DE" b="1" dirty="0" smtClean="0"/>
                <a:t> </a:t>
              </a:r>
              <a:r>
                <a:rPr lang="de-DE" b="1" dirty="0" err="1" smtClean="0"/>
                <a:t>novel</a:t>
              </a:r>
              <a:endParaRPr lang="de-D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5992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6732240" y="0"/>
            <a:ext cx="2232248" cy="4766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bg1"/>
              </a:solidFill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715992" y="1406106"/>
            <a:ext cx="56503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Exploration Variables:</a:t>
            </a:r>
          </a:p>
          <a:p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Time, </a:t>
            </a:r>
            <a:r>
              <a:rPr lang="de-DE" dirty="0" err="1" smtClean="0"/>
              <a:t>Distance</a:t>
            </a:r>
            <a:r>
              <a:rPr lang="de-DE" dirty="0" smtClean="0"/>
              <a:t>, Speed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Lingering</a:t>
            </a:r>
            <a:r>
              <a:rPr lang="de-DE" dirty="0" smtClean="0"/>
              <a:t>/</a:t>
            </a:r>
            <a:r>
              <a:rPr lang="de-DE" dirty="0" err="1" smtClean="0"/>
              <a:t>Stopping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 smtClean="0"/>
              <a:t>Smoothness</a:t>
            </a:r>
            <a:r>
              <a:rPr lang="de-DE" dirty="0" smtClean="0"/>
              <a:t> (</a:t>
            </a:r>
            <a:r>
              <a:rPr lang="de-DE" dirty="0" err="1" smtClean="0"/>
              <a:t>straight</a:t>
            </a:r>
            <a:r>
              <a:rPr lang="de-DE" dirty="0" smtClean="0"/>
              <a:t> vs. </a:t>
            </a:r>
            <a:r>
              <a:rPr lang="de-DE" dirty="0"/>
              <a:t>z</a:t>
            </a:r>
            <a:r>
              <a:rPr lang="de-DE" dirty="0" smtClean="0"/>
              <a:t>ig-zag)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Detours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 smtClean="0"/>
              <a:t>Angles</a:t>
            </a:r>
            <a:r>
              <a:rPr lang="de-DE" dirty="0" smtClean="0"/>
              <a:t>/</a:t>
            </a:r>
            <a:r>
              <a:rPr lang="de-DE" dirty="0" err="1" smtClean="0"/>
              <a:t>Trajectories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...</a:t>
            </a:r>
          </a:p>
          <a:p>
            <a:pPr marL="285750" indent="-285750">
              <a:buFontTx/>
              <a:buChar char="-"/>
            </a:pPr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972" y="4246305"/>
            <a:ext cx="6014968" cy="8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4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6732240" y="0"/>
            <a:ext cx="2232248" cy="4766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bg1"/>
              </a:solidFill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715992" y="1406106"/>
            <a:ext cx="56503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Exploration Variables:</a:t>
            </a:r>
          </a:p>
          <a:p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Time, </a:t>
            </a:r>
            <a:r>
              <a:rPr lang="de-DE" dirty="0" err="1" smtClean="0"/>
              <a:t>Distance</a:t>
            </a:r>
            <a:r>
              <a:rPr lang="de-DE" dirty="0" smtClean="0"/>
              <a:t>, Speed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Lingering</a:t>
            </a:r>
            <a:r>
              <a:rPr lang="de-DE" dirty="0" smtClean="0"/>
              <a:t>/</a:t>
            </a:r>
            <a:r>
              <a:rPr lang="de-DE" dirty="0" err="1" smtClean="0"/>
              <a:t>Stopping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 smtClean="0"/>
              <a:t>Smoothness</a:t>
            </a:r>
            <a:r>
              <a:rPr lang="de-DE" dirty="0" smtClean="0"/>
              <a:t> (</a:t>
            </a:r>
            <a:r>
              <a:rPr lang="de-DE" dirty="0" err="1" smtClean="0"/>
              <a:t>straight</a:t>
            </a:r>
            <a:r>
              <a:rPr lang="de-DE" dirty="0" smtClean="0"/>
              <a:t> vs. </a:t>
            </a:r>
            <a:r>
              <a:rPr lang="de-DE" dirty="0"/>
              <a:t>z</a:t>
            </a:r>
            <a:r>
              <a:rPr lang="de-DE" dirty="0" smtClean="0"/>
              <a:t>ig-zag)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Detours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 smtClean="0"/>
              <a:t>Angles</a:t>
            </a:r>
            <a:r>
              <a:rPr lang="de-DE" dirty="0" smtClean="0"/>
              <a:t>/</a:t>
            </a:r>
            <a:r>
              <a:rPr lang="de-DE" dirty="0" err="1" smtClean="0"/>
              <a:t>Trajectories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...</a:t>
            </a:r>
          </a:p>
          <a:p>
            <a:pPr marL="285750" indent="-285750">
              <a:buFontTx/>
              <a:buChar char="-"/>
            </a:pPr>
            <a:endParaRPr lang="de-DE" dirty="0" smtClean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210" y="4221159"/>
            <a:ext cx="4600084" cy="47353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276" y="5307162"/>
            <a:ext cx="4460935" cy="100300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996" y="2200794"/>
            <a:ext cx="3648353" cy="146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6732240" y="0"/>
            <a:ext cx="2232248" cy="4766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bg1"/>
              </a:solidFill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715992" y="1406106"/>
            <a:ext cx="56503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Additional Variables:</a:t>
            </a:r>
          </a:p>
          <a:p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Age, Sex, IQ, </a:t>
            </a:r>
            <a:r>
              <a:rPr lang="de-DE" dirty="0" err="1" smtClean="0"/>
              <a:t>working</a:t>
            </a:r>
            <a:r>
              <a:rPr lang="de-DE" dirty="0" smtClean="0"/>
              <a:t> Memory, </a:t>
            </a:r>
            <a:r>
              <a:rPr lang="de-DE" dirty="0"/>
              <a:t>A</a:t>
            </a:r>
            <a:r>
              <a:rPr lang="de-DE" dirty="0" smtClean="0"/>
              <a:t>ttention…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Diagnosis (</a:t>
            </a:r>
            <a:r>
              <a:rPr lang="de-DE" dirty="0" err="1" smtClean="0"/>
              <a:t>Healthy</a:t>
            </a:r>
            <a:r>
              <a:rPr lang="de-DE" dirty="0" smtClean="0"/>
              <a:t>, ADHD, ADHD </a:t>
            </a:r>
            <a:r>
              <a:rPr lang="de-DE" dirty="0" err="1" smtClean="0"/>
              <a:t>Subtypes</a:t>
            </a:r>
            <a:r>
              <a:rPr lang="de-DE" dirty="0" smtClean="0"/>
              <a:t>)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smtClean="0"/>
              <a:t>Memory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Novelty</a:t>
            </a:r>
            <a:r>
              <a:rPr lang="de-DE" dirty="0" smtClean="0"/>
              <a:t> </a:t>
            </a:r>
            <a:r>
              <a:rPr lang="de-DE" dirty="0" err="1" smtClean="0"/>
              <a:t>Seeking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Immersion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Familiarity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smtClean="0"/>
              <a:t>Minecraft/Computer Games in </a:t>
            </a:r>
            <a:r>
              <a:rPr lang="de-DE" dirty="0" err="1" smtClean="0"/>
              <a:t>general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...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96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6732240" y="0"/>
            <a:ext cx="2232248" cy="4766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bg1"/>
              </a:solidFill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715992" y="1406106"/>
            <a:ext cx="56503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Problems:</a:t>
            </a:r>
            <a:endParaRPr lang="de-DE" b="1" dirty="0" smtClean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n</a:t>
            </a:r>
            <a:r>
              <a:rPr lang="de-DE" dirty="0" err="1" smtClean="0"/>
              <a:t>o</a:t>
            </a:r>
            <a:r>
              <a:rPr lang="de-DE" dirty="0" smtClean="0"/>
              <a:t> real </a:t>
            </a:r>
            <a:r>
              <a:rPr lang="de-DE" dirty="0" err="1" smtClean="0"/>
              <a:t>goal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/>
              <a:t>n</a:t>
            </a:r>
            <a:r>
              <a:rPr lang="de-DE" dirty="0" err="1" smtClean="0"/>
              <a:t>o</a:t>
            </a:r>
            <a:r>
              <a:rPr lang="de-DE" dirty="0" smtClean="0"/>
              <a:t> </a:t>
            </a:r>
            <a:r>
              <a:rPr lang="de-DE" dirty="0" err="1" smtClean="0"/>
              <a:t>fixed</a:t>
            </a:r>
            <a:r>
              <a:rPr lang="de-DE" dirty="0" smtClean="0"/>
              <a:t> time</a:t>
            </a:r>
          </a:p>
          <a:p>
            <a:pPr marL="285750" indent="-285750">
              <a:buFontTx/>
              <a:buChar char="-"/>
            </a:pPr>
            <a:r>
              <a:rPr lang="de-DE" dirty="0"/>
              <a:t>d</a:t>
            </a:r>
            <a:r>
              <a:rPr lang="de-DE" dirty="0" smtClean="0"/>
              <a:t>ifferent </a:t>
            </a:r>
            <a:r>
              <a:rPr lang="de-DE" dirty="0" err="1" smtClean="0"/>
              <a:t>levels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experience</a:t>
            </a:r>
            <a:r>
              <a:rPr lang="de-DE" dirty="0" smtClean="0"/>
              <a:t> </a:t>
            </a:r>
            <a:r>
              <a:rPr lang="de-DE" dirty="0" err="1" smtClean="0"/>
              <a:t>controlling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avatar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/>
              <a:t>d</a:t>
            </a:r>
            <a:r>
              <a:rPr lang="de-DE" dirty="0" smtClean="0"/>
              <a:t>ifferent </a:t>
            </a:r>
            <a:r>
              <a:rPr lang="de-DE" dirty="0" err="1" smtClean="0"/>
              <a:t>movement</a:t>
            </a:r>
            <a:r>
              <a:rPr lang="de-DE" dirty="0" smtClean="0"/>
              <a:t> </a:t>
            </a:r>
            <a:r>
              <a:rPr lang="de-DE" dirty="0" err="1" smtClean="0"/>
              <a:t>speeds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(„</a:t>
            </a:r>
            <a:r>
              <a:rPr lang="de-DE" dirty="0" err="1" smtClean="0"/>
              <a:t>sprint</a:t>
            </a:r>
            <a:r>
              <a:rPr lang="de-DE" dirty="0" smtClean="0"/>
              <a:t>“ </a:t>
            </a:r>
            <a:r>
              <a:rPr lang="de-DE" dirty="0" err="1" smtClean="0"/>
              <a:t>vs</a:t>
            </a:r>
            <a:r>
              <a:rPr lang="de-DE" dirty="0" smtClean="0"/>
              <a:t> normal </a:t>
            </a:r>
            <a:r>
              <a:rPr lang="de-DE" dirty="0" err="1" smtClean="0"/>
              <a:t>walking</a:t>
            </a:r>
            <a:r>
              <a:rPr lang="de-DE" dirty="0" smtClean="0"/>
              <a:t>)</a:t>
            </a:r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428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 rot="5400000">
            <a:off x="5297999" y="3438720"/>
            <a:ext cx="4545288" cy="342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2487226" y="904664"/>
            <a:ext cx="5041334" cy="576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2529309" y="5939832"/>
            <a:ext cx="5041334" cy="576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 rot="5400000">
            <a:off x="-353093" y="3294152"/>
            <a:ext cx="4545288" cy="342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018" y="1288817"/>
            <a:ext cx="4762500" cy="4829175"/>
          </a:xfrm>
          <a:prstGeom prst="rect">
            <a:avLst/>
          </a:prstGeom>
        </p:spPr>
      </p:pic>
      <p:sp>
        <p:nvSpPr>
          <p:cNvPr id="23" name="Rechteck 22"/>
          <p:cNvSpPr/>
          <p:nvPr/>
        </p:nvSpPr>
        <p:spPr>
          <a:xfrm>
            <a:off x="1745168" y="6018752"/>
            <a:ext cx="5529391" cy="576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45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el 117"/>
          <p:cNvSpPr>
            <a:spLocks noGrp="1"/>
          </p:cNvSpPr>
          <p:nvPr>
            <p:ph type="title"/>
          </p:nvPr>
        </p:nvSpPr>
        <p:spPr>
          <a:xfrm>
            <a:off x="0" y="880152"/>
            <a:ext cx="8605837" cy="457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e-DE" dirty="0" smtClean="0"/>
              <a:t>Interdisziplinärer Ansatz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 bwMode="auto">
          <a:xfrm>
            <a:off x="6732240" y="0"/>
            <a:ext cx="2232248" cy="4766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bg1"/>
              </a:solidFill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graphicFrame>
        <p:nvGraphicFramePr>
          <p:cNvPr id="13" name="Diagramm 12"/>
          <p:cNvGraphicFramePr/>
          <p:nvPr>
            <p:extLst>
              <p:ext uri="{D42A27DB-BD31-4B8C-83A1-F6EECF244321}">
                <p14:modId xmlns:p14="http://schemas.microsoft.com/office/powerpoint/2010/main" val="3426687719"/>
              </p:ext>
            </p:extLst>
          </p:nvPr>
        </p:nvGraphicFramePr>
        <p:xfrm>
          <a:off x="0" y="1499912"/>
          <a:ext cx="9194642" cy="4799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Grafik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223" y="1000188"/>
            <a:ext cx="2621502" cy="99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5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5" descr="Master_OvGU_1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eck 4"/>
          <p:cNvSpPr/>
          <p:nvPr/>
        </p:nvSpPr>
        <p:spPr>
          <a:xfrm>
            <a:off x="381762" y="4283120"/>
            <a:ext cx="3675888" cy="722376"/>
          </a:xfrm>
          <a:prstGeom prst="rect">
            <a:avLst/>
          </a:prstGeom>
          <a:solidFill>
            <a:srgbClr val="7B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381762" y="5191627"/>
            <a:ext cx="9155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www.kkjp.ovgu.de</a:t>
            </a:r>
          </a:p>
          <a:p>
            <a:r>
              <a:rPr lang="de-DE" sz="36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v</a:t>
            </a:r>
            <a:r>
              <a:rPr lang="de-DE" sz="3600" b="1" dirty="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alentin.baumann@med.ovgu.de</a:t>
            </a:r>
          </a:p>
          <a:p>
            <a:endParaRPr lang="de-DE" sz="3600" b="1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81762" y="2425395"/>
            <a:ext cx="9155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Vielen Dank für Ihre Aufmerksamkeit!</a:t>
            </a:r>
            <a:endParaRPr lang="de-DE" sz="3600" b="1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09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el 117"/>
          <p:cNvSpPr>
            <a:spLocks noGrp="1"/>
          </p:cNvSpPr>
          <p:nvPr>
            <p:ph type="title"/>
          </p:nvPr>
        </p:nvSpPr>
        <p:spPr>
          <a:xfrm>
            <a:off x="0" y="880152"/>
            <a:ext cx="8605837" cy="457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e-DE" dirty="0" smtClean="0"/>
              <a:t>Zelluläres Lernen: LTP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 bwMode="auto">
          <a:xfrm>
            <a:off x="6732240" y="0"/>
            <a:ext cx="2232248" cy="4766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bg1"/>
              </a:solidFill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960711" y="1884883"/>
            <a:ext cx="7123657" cy="5188708"/>
            <a:chOff x="1084997" y="1538655"/>
            <a:chExt cx="7123657" cy="5188708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698" y="1654791"/>
              <a:ext cx="6565900" cy="4759410"/>
            </a:xfrm>
            <a:prstGeom prst="rect">
              <a:avLst/>
            </a:prstGeom>
          </p:spPr>
        </p:pic>
        <p:sp>
          <p:nvSpPr>
            <p:cNvPr id="4" name="Rechteck 3"/>
            <p:cNvSpPr/>
            <p:nvPr/>
          </p:nvSpPr>
          <p:spPr>
            <a:xfrm>
              <a:off x="1084997" y="1538655"/>
              <a:ext cx="7090012" cy="4026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 rot="5400000">
              <a:off x="-1167833" y="3851895"/>
              <a:ext cx="4908270" cy="4026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/>
            <p:cNvSpPr/>
            <p:nvPr/>
          </p:nvSpPr>
          <p:spPr>
            <a:xfrm rot="5400000">
              <a:off x="5519570" y="3791486"/>
              <a:ext cx="4908270" cy="4026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1118642" y="6324754"/>
              <a:ext cx="7090012" cy="4026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3651903" y="1739959"/>
              <a:ext cx="1553592" cy="19132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Textfeld 7"/>
          <p:cNvSpPr txBox="1"/>
          <p:nvPr/>
        </p:nvSpPr>
        <p:spPr>
          <a:xfrm>
            <a:off x="6300712" y="1780061"/>
            <a:ext cx="21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 2</a:t>
            </a:r>
            <a:endParaRPr lang="de-DE" b="1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2138622" y="1780061"/>
            <a:ext cx="21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 1</a:t>
            </a:r>
            <a:endParaRPr lang="de-DE" b="1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51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el 117"/>
          <p:cNvSpPr>
            <a:spLocks noGrp="1"/>
          </p:cNvSpPr>
          <p:nvPr>
            <p:ph type="title"/>
          </p:nvPr>
        </p:nvSpPr>
        <p:spPr>
          <a:xfrm>
            <a:off x="0" y="880152"/>
            <a:ext cx="8605837" cy="457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e-DE"/>
              <a:t>Zelluläres Lernen: LTP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 bwMode="auto">
          <a:xfrm>
            <a:off x="6732240" y="0"/>
            <a:ext cx="2232248" cy="4766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bg1"/>
              </a:solidFill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960711" y="1884883"/>
            <a:ext cx="7123657" cy="5188708"/>
            <a:chOff x="1084997" y="1538655"/>
            <a:chExt cx="7123657" cy="5188708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698" y="1654791"/>
              <a:ext cx="6565900" cy="4759410"/>
            </a:xfrm>
            <a:prstGeom prst="rect">
              <a:avLst/>
            </a:prstGeom>
          </p:spPr>
        </p:pic>
        <p:sp>
          <p:nvSpPr>
            <p:cNvPr id="4" name="Rechteck 3"/>
            <p:cNvSpPr/>
            <p:nvPr/>
          </p:nvSpPr>
          <p:spPr>
            <a:xfrm>
              <a:off x="1084997" y="1538655"/>
              <a:ext cx="7090012" cy="4026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 rot="5400000">
              <a:off x="-1167833" y="3851895"/>
              <a:ext cx="4908270" cy="4026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/>
            <p:cNvSpPr/>
            <p:nvPr/>
          </p:nvSpPr>
          <p:spPr>
            <a:xfrm rot="5400000">
              <a:off x="5519570" y="3791486"/>
              <a:ext cx="4908270" cy="4026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1118642" y="6324754"/>
              <a:ext cx="7090012" cy="4026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3651903" y="1739959"/>
              <a:ext cx="1553592" cy="19132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Textfeld 7"/>
          <p:cNvSpPr txBox="1"/>
          <p:nvPr/>
        </p:nvSpPr>
        <p:spPr>
          <a:xfrm>
            <a:off x="6300712" y="1780061"/>
            <a:ext cx="21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 2</a:t>
            </a:r>
            <a:endParaRPr lang="de-DE" b="1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2138622" y="1780061"/>
            <a:ext cx="21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 1</a:t>
            </a:r>
            <a:endParaRPr lang="de-DE" b="1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cxnSp>
        <p:nvCxnSpPr>
          <p:cNvPr id="13" name="Gerade Verbindung mit Pfeil 12"/>
          <p:cNvCxnSpPr/>
          <p:nvPr/>
        </p:nvCxnSpPr>
        <p:spPr>
          <a:xfrm>
            <a:off x="3570533" y="2696924"/>
            <a:ext cx="198469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3870847" y="2299546"/>
            <a:ext cx="184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0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Dopamin</a:t>
            </a:r>
            <a:endParaRPr lang="de-DE" b="1" dirty="0">
              <a:solidFill>
                <a:srgbClr val="C00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52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el 117"/>
          <p:cNvSpPr>
            <a:spLocks noGrp="1"/>
          </p:cNvSpPr>
          <p:nvPr>
            <p:ph type="title"/>
          </p:nvPr>
        </p:nvSpPr>
        <p:spPr>
          <a:xfrm>
            <a:off x="0" y="880152"/>
            <a:ext cx="8605837" cy="457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e-DE" dirty="0" err="1"/>
              <a:t>Synaptic</a:t>
            </a:r>
            <a:r>
              <a:rPr lang="de-DE" dirty="0"/>
              <a:t> </a:t>
            </a:r>
            <a:r>
              <a:rPr lang="de-DE" dirty="0" err="1"/>
              <a:t>Tagging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Capture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6732240" y="0"/>
            <a:ext cx="2232248" cy="4766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bg1"/>
              </a:solidFill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grpSp>
        <p:nvGrpSpPr>
          <p:cNvPr id="37" name="Gruppieren 36"/>
          <p:cNvGrpSpPr/>
          <p:nvPr/>
        </p:nvGrpSpPr>
        <p:grpSpPr>
          <a:xfrm>
            <a:off x="425503" y="1597652"/>
            <a:ext cx="2733181" cy="4988611"/>
            <a:chOff x="917240" y="1597652"/>
            <a:chExt cx="2733181" cy="4988611"/>
          </a:xfrm>
        </p:grpSpPr>
        <p:pic>
          <p:nvPicPr>
            <p:cNvPr id="38" name="Grafik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240" y="1597652"/>
              <a:ext cx="2733181" cy="4988611"/>
            </a:xfrm>
            <a:prstGeom prst="rect">
              <a:avLst/>
            </a:prstGeom>
          </p:spPr>
        </p:pic>
        <p:sp>
          <p:nvSpPr>
            <p:cNvPr id="39" name="Rechteck 38"/>
            <p:cNvSpPr/>
            <p:nvPr/>
          </p:nvSpPr>
          <p:spPr>
            <a:xfrm>
              <a:off x="2777706" y="4235570"/>
              <a:ext cx="690113" cy="595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40" name="Grafik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328" y="1597651"/>
            <a:ext cx="2643188" cy="5082181"/>
          </a:xfrm>
          <a:prstGeom prst="rect">
            <a:avLst/>
          </a:prstGeom>
        </p:spPr>
      </p:pic>
      <p:grpSp>
        <p:nvGrpSpPr>
          <p:cNvPr id="41" name="Gruppieren 40"/>
          <p:cNvGrpSpPr/>
          <p:nvPr/>
        </p:nvGrpSpPr>
        <p:grpSpPr>
          <a:xfrm>
            <a:off x="3300412" y="1597652"/>
            <a:ext cx="2643188" cy="5082181"/>
            <a:chOff x="3300412" y="1597652"/>
            <a:chExt cx="2643188" cy="5082181"/>
          </a:xfrm>
        </p:grpSpPr>
        <p:grpSp>
          <p:nvGrpSpPr>
            <p:cNvPr id="42" name="Gruppieren 41"/>
            <p:cNvGrpSpPr/>
            <p:nvPr/>
          </p:nvGrpSpPr>
          <p:grpSpPr>
            <a:xfrm>
              <a:off x="3300412" y="1597652"/>
              <a:ext cx="2643188" cy="5082181"/>
              <a:chOff x="4387340" y="1597652"/>
              <a:chExt cx="2643188" cy="5082181"/>
            </a:xfrm>
          </p:grpSpPr>
          <p:grpSp>
            <p:nvGrpSpPr>
              <p:cNvPr id="46" name="Gruppieren 45"/>
              <p:cNvGrpSpPr/>
              <p:nvPr/>
            </p:nvGrpSpPr>
            <p:grpSpPr>
              <a:xfrm>
                <a:off x="4387340" y="1597652"/>
                <a:ext cx="2643188" cy="5082181"/>
                <a:chOff x="4387340" y="1597652"/>
                <a:chExt cx="2643188" cy="5082181"/>
              </a:xfrm>
            </p:grpSpPr>
            <p:grpSp>
              <p:nvGrpSpPr>
                <p:cNvPr id="48" name="Gruppieren 47"/>
                <p:cNvGrpSpPr/>
                <p:nvPr/>
              </p:nvGrpSpPr>
              <p:grpSpPr>
                <a:xfrm>
                  <a:off x="4387340" y="1597652"/>
                  <a:ext cx="2643188" cy="5082181"/>
                  <a:chOff x="4387340" y="1597652"/>
                  <a:chExt cx="2643188" cy="5082181"/>
                </a:xfrm>
              </p:grpSpPr>
              <p:pic>
                <p:nvPicPr>
                  <p:cNvPr id="51" name="Grafik 50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387340" y="1597652"/>
                    <a:ext cx="2643188" cy="5082181"/>
                  </a:xfrm>
                  <a:prstGeom prst="rect">
                    <a:avLst/>
                  </a:prstGeom>
                </p:spPr>
              </p:pic>
              <p:sp>
                <p:nvSpPr>
                  <p:cNvPr id="52" name="Rechteck 51"/>
                  <p:cNvSpPr/>
                  <p:nvPr/>
                </p:nvSpPr>
                <p:spPr>
                  <a:xfrm>
                    <a:off x="5786572" y="3674854"/>
                    <a:ext cx="131149" cy="13457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3" name="Rechteck 52"/>
                  <p:cNvSpPr/>
                  <p:nvPr/>
                </p:nvSpPr>
                <p:spPr>
                  <a:xfrm>
                    <a:off x="5769302" y="3261171"/>
                    <a:ext cx="72482" cy="53634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4" name="Rechteck 53"/>
                  <p:cNvSpPr/>
                  <p:nvPr/>
                </p:nvSpPr>
                <p:spPr>
                  <a:xfrm>
                    <a:off x="5769302" y="3019243"/>
                    <a:ext cx="72482" cy="60233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5" name="Rechteck 54"/>
                  <p:cNvSpPr/>
                  <p:nvPr/>
                </p:nvSpPr>
                <p:spPr>
                  <a:xfrm rot="358978">
                    <a:off x="5716223" y="3005946"/>
                    <a:ext cx="363090" cy="25480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6" name="Rechteck 55"/>
                  <p:cNvSpPr/>
                  <p:nvPr/>
                </p:nvSpPr>
                <p:spPr>
                  <a:xfrm rot="358978">
                    <a:off x="5670600" y="3126040"/>
                    <a:ext cx="363090" cy="25480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7" name="Rechteck 56"/>
                  <p:cNvSpPr/>
                  <p:nvPr/>
                </p:nvSpPr>
                <p:spPr>
                  <a:xfrm rot="442222">
                    <a:off x="5713670" y="3013655"/>
                    <a:ext cx="363090" cy="25480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8" name="Rechteck 57"/>
                  <p:cNvSpPr/>
                  <p:nvPr/>
                </p:nvSpPr>
                <p:spPr>
                  <a:xfrm>
                    <a:off x="4679744" y="4746177"/>
                    <a:ext cx="793029" cy="6194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9" name="Rechteck 58"/>
                  <p:cNvSpPr/>
                  <p:nvPr/>
                </p:nvSpPr>
                <p:spPr>
                  <a:xfrm rot="21197863">
                    <a:off x="5785309" y="3646693"/>
                    <a:ext cx="72482" cy="53634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0" name="Rechteck 59"/>
                  <p:cNvSpPr/>
                  <p:nvPr/>
                </p:nvSpPr>
                <p:spPr>
                  <a:xfrm rot="225141">
                    <a:off x="5580317" y="5079206"/>
                    <a:ext cx="246602" cy="485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1" name="Rechteck 60"/>
                  <p:cNvSpPr/>
                  <p:nvPr/>
                </p:nvSpPr>
                <p:spPr>
                  <a:xfrm rot="20704443">
                    <a:off x="5598985" y="5110068"/>
                    <a:ext cx="246602" cy="9790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2" name="Rechteck 61"/>
                  <p:cNvSpPr/>
                  <p:nvPr/>
                </p:nvSpPr>
                <p:spPr>
                  <a:xfrm>
                    <a:off x="5670081" y="5111808"/>
                    <a:ext cx="246602" cy="9790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3" name="Rechteck 62"/>
                  <p:cNvSpPr/>
                  <p:nvPr/>
                </p:nvSpPr>
                <p:spPr>
                  <a:xfrm rot="16019989">
                    <a:off x="5632677" y="5108604"/>
                    <a:ext cx="53796" cy="15954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4" name="Rechteck 63"/>
                  <p:cNvSpPr/>
                  <p:nvPr/>
                </p:nvSpPr>
                <p:spPr>
                  <a:xfrm rot="1808329">
                    <a:off x="5716713" y="5162556"/>
                    <a:ext cx="246602" cy="9790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5" name="Rechteck 64"/>
                  <p:cNvSpPr/>
                  <p:nvPr/>
                </p:nvSpPr>
                <p:spPr>
                  <a:xfrm rot="3525043">
                    <a:off x="5719543" y="5142982"/>
                    <a:ext cx="179850" cy="10461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6" name="Rechteck 65"/>
                  <p:cNvSpPr/>
                  <p:nvPr/>
                </p:nvSpPr>
                <p:spPr>
                  <a:xfrm rot="4952731">
                    <a:off x="5760856" y="5176981"/>
                    <a:ext cx="140625" cy="987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7" name="Rechteck 66"/>
                  <p:cNvSpPr/>
                  <p:nvPr/>
                </p:nvSpPr>
                <p:spPr>
                  <a:xfrm rot="1445032">
                    <a:off x="5613590" y="5030564"/>
                    <a:ext cx="229475" cy="987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8" name="Rechteck 67"/>
                  <p:cNvSpPr/>
                  <p:nvPr/>
                </p:nvSpPr>
                <p:spPr>
                  <a:xfrm rot="21103552">
                    <a:off x="5678645" y="5006527"/>
                    <a:ext cx="229475" cy="987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9" name="Rechteck 68"/>
                  <p:cNvSpPr/>
                  <p:nvPr/>
                </p:nvSpPr>
                <p:spPr>
                  <a:xfrm rot="20173803">
                    <a:off x="5702049" y="4992266"/>
                    <a:ext cx="229475" cy="987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0" name="Rechteck 69"/>
                  <p:cNvSpPr/>
                  <p:nvPr/>
                </p:nvSpPr>
                <p:spPr>
                  <a:xfrm rot="19071109">
                    <a:off x="5709800" y="4978338"/>
                    <a:ext cx="229475" cy="987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1" name="Rechteck 70"/>
                  <p:cNvSpPr/>
                  <p:nvPr/>
                </p:nvSpPr>
                <p:spPr>
                  <a:xfrm rot="17853059">
                    <a:off x="5884119" y="5067024"/>
                    <a:ext cx="189838" cy="9004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2" name="Rechteck 71"/>
                  <p:cNvSpPr/>
                  <p:nvPr/>
                </p:nvSpPr>
                <p:spPr>
                  <a:xfrm rot="2423749">
                    <a:off x="5861019" y="4958441"/>
                    <a:ext cx="189838" cy="9004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3" name="Rechteck 72"/>
                  <p:cNvSpPr/>
                  <p:nvPr/>
                </p:nvSpPr>
                <p:spPr>
                  <a:xfrm rot="2423749">
                    <a:off x="5889661" y="5060700"/>
                    <a:ext cx="189838" cy="9004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sp>
              <p:nvSpPr>
                <p:cNvPr id="49" name="Rechteck 48"/>
                <p:cNvSpPr/>
                <p:nvPr/>
              </p:nvSpPr>
              <p:spPr>
                <a:xfrm rot="2423749">
                  <a:off x="5807552" y="4505347"/>
                  <a:ext cx="189838" cy="90049"/>
                </a:xfrm>
                <a:prstGeom prst="rect">
                  <a:avLst/>
                </a:prstGeom>
                <a:solidFill>
                  <a:schemeClr val="bg1"/>
                </a:solidFill>
                <a:ln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0" name="Rechteck 49"/>
                <p:cNvSpPr/>
                <p:nvPr/>
              </p:nvSpPr>
              <p:spPr>
                <a:xfrm rot="5400000">
                  <a:off x="5810091" y="4522198"/>
                  <a:ext cx="189838" cy="900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47" name="Rechteck 46"/>
              <p:cNvSpPr/>
              <p:nvPr/>
            </p:nvSpPr>
            <p:spPr>
              <a:xfrm rot="5400000">
                <a:off x="6305037" y="4331832"/>
                <a:ext cx="654867" cy="4967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3" name="Rechteck 42"/>
            <p:cNvSpPr/>
            <p:nvPr/>
          </p:nvSpPr>
          <p:spPr>
            <a:xfrm>
              <a:off x="4490399" y="5110170"/>
              <a:ext cx="246602" cy="485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hteck 43"/>
            <p:cNvSpPr/>
            <p:nvPr/>
          </p:nvSpPr>
          <p:spPr>
            <a:xfrm rot="15495914">
              <a:off x="4580417" y="5078436"/>
              <a:ext cx="59864" cy="213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Rechteck 44"/>
            <p:cNvSpPr/>
            <p:nvPr/>
          </p:nvSpPr>
          <p:spPr>
            <a:xfrm rot="15495914">
              <a:off x="4497199" y="5195964"/>
              <a:ext cx="45719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4" name="Rechteck 73"/>
          <p:cNvSpPr/>
          <p:nvPr/>
        </p:nvSpPr>
        <p:spPr>
          <a:xfrm>
            <a:off x="425503" y="4160397"/>
            <a:ext cx="812800" cy="1306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hteck 74"/>
          <p:cNvSpPr/>
          <p:nvPr/>
        </p:nvSpPr>
        <p:spPr>
          <a:xfrm>
            <a:off x="5998566" y="4269142"/>
            <a:ext cx="812800" cy="1306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/>
          <p:cNvSpPr/>
          <p:nvPr/>
        </p:nvSpPr>
        <p:spPr>
          <a:xfrm>
            <a:off x="8057444" y="3726654"/>
            <a:ext cx="812800" cy="1306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942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Ellipse 78"/>
          <p:cNvSpPr/>
          <p:nvPr/>
        </p:nvSpPr>
        <p:spPr>
          <a:xfrm>
            <a:off x="333564" y="2927490"/>
            <a:ext cx="3376488" cy="182103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/>
        </p:nvSpPr>
        <p:spPr>
          <a:xfrm>
            <a:off x="5434890" y="2951105"/>
            <a:ext cx="3376488" cy="182103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/>
          <p:cNvSpPr/>
          <p:nvPr/>
        </p:nvSpPr>
        <p:spPr>
          <a:xfrm>
            <a:off x="2768149" y="2887320"/>
            <a:ext cx="3376487" cy="1861203"/>
          </a:xfrm>
          <a:prstGeom prst="ellipse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Titel 117"/>
          <p:cNvSpPr>
            <a:spLocks noGrp="1"/>
          </p:cNvSpPr>
          <p:nvPr>
            <p:ph type="title"/>
          </p:nvPr>
        </p:nvSpPr>
        <p:spPr>
          <a:xfrm>
            <a:off x="0" y="880152"/>
            <a:ext cx="8605837" cy="457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e-DE" dirty="0" err="1" smtClean="0"/>
              <a:t>Retroactivity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 bwMode="auto">
          <a:xfrm>
            <a:off x="6732240" y="0"/>
            <a:ext cx="2232248" cy="4766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bg1"/>
              </a:solidFill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75" name="Textplatzhalter 108"/>
          <p:cNvSpPr>
            <a:spLocks noGrp="1"/>
          </p:cNvSpPr>
          <p:nvPr>
            <p:ph type="body" sz="quarter" idx="10"/>
          </p:nvPr>
        </p:nvSpPr>
        <p:spPr>
          <a:xfrm>
            <a:off x="2715455" y="3260964"/>
            <a:ext cx="3141491" cy="12013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50520" indent="0" algn="ctr">
              <a:buNone/>
            </a:pPr>
            <a:r>
              <a:rPr lang="de-DE" b="1" dirty="0" smtClean="0"/>
              <a:t>Learning </a:t>
            </a:r>
          </a:p>
          <a:p>
            <a:pPr marL="350520" indent="0" algn="ctr">
              <a:buNone/>
            </a:pPr>
            <a:r>
              <a:rPr lang="de-DE" b="1" dirty="0" smtClean="0"/>
              <a:t>Stimulus</a:t>
            </a:r>
            <a:endParaRPr lang="de-DE" b="1" dirty="0"/>
          </a:p>
          <a:p>
            <a:pPr marL="350520" indent="0" algn="ctr">
              <a:buNone/>
            </a:pPr>
            <a:endParaRPr lang="de-DE" dirty="0" smtClean="0"/>
          </a:p>
          <a:p>
            <a:pPr marL="350520" indent="0" algn="ctr">
              <a:buNone/>
            </a:pPr>
            <a:endParaRPr lang="de-DE" dirty="0" smtClean="0"/>
          </a:p>
        </p:txBody>
      </p:sp>
      <p:sp>
        <p:nvSpPr>
          <p:cNvPr id="76" name="Textplatzhalter 108"/>
          <p:cNvSpPr txBox="1">
            <a:spLocks/>
          </p:cNvSpPr>
          <p:nvPr/>
        </p:nvSpPr>
        <p:spPr>
          <a:xfrm>
            <a:off x="602508" y="3481385"/>
            <a:ext cx="2819853" cy="713241"/>
          </a:xfrm>
          <a:prstGeom prst="rect">
            <a:avLst/>
          </a:prstGeom>
        </p:spPr>
        <p:txBody>
          <a:bodyPr vert="horz" lIns="254000" tIns="45720" rIns="91440" bIns="45720" rtlCol="0">
            <a:normAutofit/>
          </a:bodyPr>
          <a:lstStyle>
            <a:lvl1pPr marL="57912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 kern="1200">
                <a:solidFill>
                  <a:srgbClr val="000000"/>
                </a:solidFill>
                <a:latin typeface="Lucida Sans Unicode"/>
                <a:ea typeface="+mn-ea"/>
                <a:cs typeface="+mn-cs"/>
              </a:defRPr>
            </a:lvl1pPr>
            <a:lvl2pPr marL="57912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 kern="1200">
                <a:solidFill>
                  <a:srgbClr val="000000"/>
                </a:solidFill>
                <a:latin typeface="Lucida Sans Unicode"/>
                <a:ea typeface="+mn-ea"/>
                <a:cs typeface="+mn-cs"/>
              </a:defRPr>
            </a:lvl2pPr>
            <a:lvl3pPr marL="57912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 kern="1200">
                <a:solidFill>
                  <a:srgbClr val="000000"/>
                </a:solidFill>
                <a:latin typeface="Lucida Sans Unicode"/>
                <a:ea typeface="+mn-ea"/>
                <a:cs typeface="+mn-cs"/>
              </a:defRPr>
            </a:lvl3pPr>
            <a:lvl4pPr marL="57912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 kern="1200">
                <a:solidFill>
                  <a:srgbClr val="000000"/>
                </a:solidFill>
                <a:latin typeface="Lucida Sans Unicode"/>
                <a:ea typeface="+mn-ea"/>
                <a:cs typeface="+mn-cs"/>
              </a:defRPr>
            </a:lvl4pPr>
            <a:lvl5pPr marL="57912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 kern="1200">
                <a:solidFill>
                  <a:srgbClr val="000000"/>
                </a:solidFill>
                <a:latin typeface="Lucida Sans Unicode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0520" indent="0">
              <a:buFont typeface="Arial"/>
              <a:buNone/>
            </a:pPr>
            <a:r>
              <a:rPr lang="de-DE" b="1" dirty="0" err="1" smtClean="0"/>
              <a:t>Novelty</a:t>
            </a:r>
            <a:endParaRPr lang="de-DE" b="1" dirty="0" smtClean="0"/>
          </a:p>
        </p:txBody>
      </p:sp>
      <p:sp>
        <p:nvSpPr>
          <p:cNvPr id="77" name="Textplatzhalter 108"/>
          <p:cNvSpPr txBox="1">
            <a:spLocks/>
          </p:cNvSpPr>
          <p:nvPr/>
        </p:nvSpPr>
        <p:spPr>
          <a:xfrm>
            <a:off x="5989760" y="3505000"/>
            <a:ext cx="2819853" cy="713241"/>
          </a:xfrm>
          <a:prstGeom prst="rect">
            <a:avLst/>
          </a:prstGeom>
        </p:spPr>
        <p:txBody>
          <a:bodyPr vert="horz" lIns="254000" tIns="45720" rIns="91440" bIns="45720" rtlCol="0">
            <a:normAutofit/>
          </a:bodyPr>
          <a:lstStyle>
            <a:lvl1pPr marL="57912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 kern="1200">
                <a:solidFill>
                  <a:srgbClr val="000000"/>
                </a:solidFill>
                <a:latin typeface="Lucida Sans Unicode"/>
                <a:ea typeface="+mn-ea"/>
                <a:cs typeface="+mn-cs"/>
              </a:defRPr>
            </a:lvl1pPr>
            <a:lvl2pPr marL="57912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 kern="1200">
                <a:solidFill>
                  <a:srgbClr val="000000"/>
                </a:solidFill>
                <a:latin typeface="Lucida Sans Unicode"/>
                <a:ea typeface="+mn-ea"/>
                <a:cs typeface="+mn-cs"/>
              </a:defRPr>
            </a:lvl2pPr>
            <a:lvl3pPr marL="57912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 kern="1200">
                <a:solidFill>
                  <a:srgbClr val="000000"/>
                </a:solidFill>
                <a:latin typeface="Lucida Sans Unicode"/>
                <a:ea typeface="+mn-ea"/>
                <a:cs typeface="+mn-cs"/>
              </a:defRPr>
            </a:lvl3pPr>
            <a:lvl4pPr marL="57912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 kern="1200">
                <a:solidFill>
                  <a:srgbClr val="000000"/>
                </a:solidFill>
                <a:latin typeface="Lucida Sans Unicode"/>
                <a:ea typeface="+mn-ea"/>
                <a:cs typeface="+mn-cs"/>
              </a:defRPr>
            </a:lvl4pPr>
            <a:lvl5pPr marL="57912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 kern="1200">
                <a:solidFill>
                  <a:srgbClr val="000000"/>
                </a:solidFill>
                <a:latin typeface="Lucida Sans Unicode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0520" indent="0">
              <a:buFont typeface="Arial"/>
              <a:buNone/>
            </a:pPr>
            <a:r>
              <a:rPr lang="de-DE" b="1" dirty="0" err="1" smtClean="0"/>
              <a:t>Novelty</a:t>
            </a:r>
            <a:endParaRPr lang="de-DE" b="1" dirty="0" smtClean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715856" y="5065485"/>
            <a:ext cx="7691437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platzhalter 108"/>
          <p:cNvSpPr txBox="1">
            <a:spLocks/>
          </p:cNvSpPr>
          <p:nvPr/>
        </p:nvSpPr>
        <p:spPr>
          <a:xfrm>
            <a:off x="3600555" y="5237571"/>
            <a:ext cx="2819853" cy="713241"/>
          </a:xfrm>
          <a:prstGeom prst="rect">
            <a:avLst/>
          </a:prstGeom>
        </p:spPr>
        <p:txBody>
          <a:bodyPr vert="horz" lIns="254000" tIns="45720" rIns="91440" bIns="45720" rtlCol="0">
            <a:normAutofit/>
          </a:bodyPr>
          <a:lstStyle>
            <a:lvl1pPr marL="57912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 kern="1200">
                <a:solidFill>
                  <a:srgbClr val="000000"/>
                </a:solidFill>
                <a:latin typeface="Lucida Sans Unicode"/>
                <a:ea typeface="+mn-ea"/>
                <a:cs typeface="+mn-cs"/>
              </a:defRPr>
            </a:lvl1pPr>
            <a:lvl2pPr marL="57912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 kern="1200">
                <a:solidFill>
                  <a:srgbClr val="000000"/>
                </a:solidFill>
                <a:latin typeface="Lucida Sans Unicode"/>
                <a:ea typeface="+mn-ea"/>
                <a:cs typeface="+mn-cs"/>
              </a:defRPr>
            </a:lvl2pPr>
            <a:lvl3pPr marL="57912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 kern="1200">
                <a:solidFill>
                  <a:srgbClr val="000000"/>
                </a:solidFill>
                <a:latin typeface="Lucida Sans Unicode"/>
                <a:ea typeface="+mn-ea"/>
                <a:cs typeface="+mn-cs"/>
              </a:defRPr>
            </a:lvl3pPr>
            <a:lvl4pPr marL="57912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 kern="1200">
                <a:solidFill>
                  <a:srgbClr val="000000"/>
                </a:solidFill>
                <a:latin typeface="Lucida Sans Unicode"/>
                <a:ea typeface="+mn-ea"/>
                <a:cs typeface="+mn-cs"/>
              </a:defRPr>
            </a:lvl4pPr>
            <a:lvl5pPr marL="57912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 kern="1200">
                <a:solidFill>
                  <a:srgbClr val="000000"/>
                </a:solidFill>
                <a:latin typeface="Lucida Sans Unicode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0520" indent="0">
              <a:buFont typeface="Arial"/>
              <a:buNone/>
            </a:pPr>
            <a:r>
              <a:rPr lang="de-DE" b="1" dirty="0" smtClean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70105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66" y="880152"/>
            <a:ext cx="6877903" cy="6190113"/>
          </a:xfrm>
          <a:prstGeom prst="rect">
            <a:avLst/>
          </a:prstGeom>
        </p:spPr>
      </p:pic>
      <p:sp>
        <p:nvSpPr>
          <p:cNvPr id="7" name="Titel 117"/>
          <p:cNvSpPr>
            <a:spLocks noGrp="1"/>
          </p:cNvSpPr>
          <p:nvPr>
            <p:ph type="title"/>
          </p:nvPr>
        </p:nvSpPr>
        <p:spPr>
          <a:xfrm>
            <a:off x="0" y="880152"/>
            <a:ext cx="8605837" cy="457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e-DE" dirty="0" smtClean="0"/>
              <a:t>Short Term Memory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664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44" y="768012"/>
            <a:ext cx="6911347" cy="6220212"/>
          </a:xfrm>
          <a:prstGeom prst="rect">
            <a:avLst/>
          </a:prstGeom>
        </p:spPr>
      </p:pic>
      <p:sp>
        <p:nvSpPr>
          <p:cNvPr id="7" name="Titel 117"/>
          <p:cNvSpPr>
            <a:spLocks noGrp="1"/>
          </p:cNvSpPr>
          <p:nvPr>
            <p:ph type="title"/>
          </p:nvPr>
        </p:nvSpPr>
        <p:spPr>
          <a:xfrm>
            <a:off x="0" y="880152"/>
            <a:ext cx="8605837" cy="457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e-DE" dirty="0" smtClean="0"/>
              <a:t>Long Term Memory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447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el 117"/>
          <p:cNvSpPr>
            <a:spLocks noGrp="1"/>
          </p:cNvSpPr>
          <p:nvPr>
            <p:ph type="title"/>
          </p:nvPr>
        </p:nvSpPr>
        <p:spPr>
          <a:xfrm>
            <a:off x="0" y="880152"/>
            <a:ext cx="8605837" cy="457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e-DE" dirty="0" err="1" smtClean="0"/>
              <a:t>Diagnostics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 bwMode="auto">
          <a:xfrm>
            <a:off x="6732240" y="0"/>
            <a:ext cx="2232248" cy="4766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bg1"/>
              </a:solidFill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6" name="Textplatzhalter 108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5013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de-DE" dirty="0" smtClean="0"/>
          </a:p>
          <a:p>
            <a:pPr marL="350520" indent="0">
              <a:buNone/>
            </a:pPr>
            <a:endParaRPr lang="de-DE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Klinische Diagnostik: K-SADS-PL</a:t>
            </a:r>
            <a:r>
              <a:rPr lang="de-DE" dirty="0"/>
              <a:t>, CBCL, </a:t>
            </a:r>
            <a:r>
              <a:rPr lang="de-DE" dirty="0" smtClean="0"/>
              <a:t>YSR, DISYPS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Aufmerksamkeitsdiagnostik: TAP, D2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Intelligenzdiagnostik: </a:t>
            </a:r>
            <a:r>
              <a:rPr lang="de-DE" dirty="0" smtClean="0"/>
              <a:t>CFT-20-R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Gedächtnisdiagnostik: VLMT</a:t>
            </a:r>
          </a:p>
          <a:p>
            <a:pPr marL="35052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 marL="350520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3348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995047"/>
            <a:ext cx="7886700" cy="356234"/>
          </a:xfrm>
        </p:spPr>
        <p:txBody>
          <a:bodyPr>
            <a:noAutofit/>
          </a:bodyPr>
          <a:lstStyle/>
          <a:p>
            <a:r>
              <a:rPr lang="de-DE" sz="2200" b="1" dirty="0" smtClean="0">
                <a:solidFill>
                  <a:srgbClr val="7B003F"/>
                </a:solidFill>
              </a:rPr>
              <a:t>Literatur</a:t>
            </a:r>
            <a:endParaRPr lang="de-DE" sz="2200" b="1" dirty="0">
              <a:solidFill>
                <a:srgbClr val="7B003F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96818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err="1"/>
              <a:t>Ballarini</a:t>
            </a:r>
            <a:r>
              <a:rPr lang="en-US" sz="1200" dirty="0"/>
              <a:t>, F., </a:t>
            </a:r>
            <a:r>
              <a:rPr lang="en-US" sz="1200" dirty="0" err="1"/>
              <a:t>Martínez</a:t>
            </a:r>
            <a:r>
              <a:rPr lang="en-US" sz="1200" dirty="0"/>
              <a:t>, M. C., </a:t>
            </a:r>
            <a:r>
              <a:rPr lang="en-US" sz="1200" dirty="0" err="1"/>
              <a:t>Díaz</a:t>
            </a:r>
            <a:r>
              <a:rPr lang="en-US" sz="1200" dirty="0"/>
              <a:t> Perez, M., </a:t>
            </a:r>
            <a:r>
              <a:rPr lang="en-US" sz="1200" dirty="0" err="1"/>
              <a:t>Moncada</a:t>
            </a:r>
            <a:r>
              <a:rPr lang="en-US" sz="1200" dirty="0"/>
              <a:t>, D., &amp; Viola, H. (2013). Memory in Elementary School Children Is Improved by an Unrelated Novel Experience. </a:t>
            </a:r>
            <a:r>
              <a:rPr lang="en-US" sz="1200" i="1" dirty="0" err="1"/>
              <a:t>PLoS</a:t>
            </a:r>
            <a:r>
              <a:rPr lang="en-US" sz="1200" i="1" dirty="0"/>
              <a:t> ONE</a:t>
            </a:r>
            <a:r>
              <a:rPr lang="en-US" sz="1200" dirty="0"/>
              <a:t>, </a:t>
            </a:r>
            <a:r>
              <a:rPr lang="en-US" sz="1200" i="1" dirty="0"/>
              <a:t>8</a:t>
            </a:r>
            <a:r>
              <a:rPr lang="en-US" sz="1200" dirty="0"/>
              <a:t>(6</a:t>
            </a:r>
            <a:r>
              <a:rPr lang="en-US" sz="1200" dirty="0" smtClean="0"/>
              <a:t>).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err="1"/>
              <a:t>Moncada</a:t>
            </a:r>
            <a:r>
              <a:rPr lang="en-US" sz="1200" dirty="0"/>
              <a:t>, D., &amp; Viola, H. (2007). Induction of Long-Term Memory by Exposure to Novelty Requires Protein Synthesis: Evidence for a Behavioral Tagging. </a:t>
            </a:r>
            <a:r>
              <a:rPr lang="en-US" sz="1200" i="1" dirty="0"/>
              <a:t>The Journal of Neuroscience</a:t>
            </a:r>
            <a:r>
              <a:rPr lang="en-US" sz="1200" dirty="0"/>
              <a:t>, </a:t>
            </a:r>
            <a:r>
              <a:rPr lang="en-US" sz="1200" i="1" dirty="0"/>
              <a:t>27</a:t>
            </a:r>
            <a:r>
              <a:rPr lang="en-US" sz="1200" dirty="0"/>
              <a:t>(28), 7476–7481. </a:t>
            </a:r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r>
              <a:rPr lang="en-US" sz="1200" dirty="0" err="1"/>
              <a:t>Otmakhova</a:t>
            </a:r>
            <a:r>
              <a:rPr lang="en-US" sz="1200" dirty="0"/>
              <a:t>, N., </a:t>
            </a:r>
            <a:r>
              <a:rPr lang="en-US" sz="1200" dirty="0" err="1"/>
              <a:t>Duzel</a:t>
            </a:r>
            <a:r>
              <a:rPr lang="en-US" sz="1200" dirty="0"/>
              <a:t>, E., </a:t>
            </a:r>
            <a:r>
              <a:rPr lang="en-US" sz="1200" dirty="0" err="1"/>
              <a:t>Deutch</a:t>
            </a:r>
            <a:r>
              <a:rPr lang="en-US" sz="1200" dirty="0"/>
              <a:t>, A. Y., &amp; </a:t>
            </a:r>
            <a:r>
              <a:rPr lang="en-US" sz="1200" dirty="0" err="1"/>
              <a:t>Lisman</a:t>
            </a:r>
            <a:r>
              <a:rPr lang="en-US" sz="1200" dirty="0"/>
              <a:t>, J. (2013). The hippocampal-VTA loop: the role of novelty and motivation in controlling the entry of information into long-term memory. In </a:t>
            </a:r>
            <a:r>
              <a:rPr lang="en-US" sz="1200" i="1" dirty="0"/>
              <a:t>Intrinsically motivated learning in natural and artificial systems</a:t>
            </a:r>
            <a:r>
              <a:rPr lang="en-US" sz="1200" dirty="0"/>
              <a:t> (pp. 235-254). Springer, Berlin, Heidelberg.</a:t>
            </a:r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r>
              <a:rPr lang="en-US" sz="1200" dirty="0" err="1"/>
              <a:t>Schomaker</a:t>
            </a:r>
            <a:r>
              <a:rPr lang="en-US" sz="1200" dirty="0"/>
              <a:t>, J., van </a:t>
            </a:r>
            <a:r>
              <a:rPr lang="en-US" sz="1200" dirty="0" err="1"/>
              <a:t>Bronkhorst</a:t>
            </a:r>
            <a:r>
              <a:rPr lang="en-US" sz="1200" dirty="0"/>
              <a:t>, M. L. V, &amp; </a:t>
            </a:r>
            <a:r>
              <a:rPr lang="en-US" sz="1200" dirty="0" err="1"/>
              <a:t>Meeter</a:t>
            </a:r>
            <a:r>
              <a:rPr lang="en-US" sz="1200" dirty="0"/>
              <a:t>, M. (2014). Exploring a novel environment improves motivation and promotes recall of words. </a:t>
            </a:r>
            <a:r>
              <a:rPr lang="en-US" sz="1200" i="1" dirty="0"/>
              <a:t>Frontiers in Psychology</a:t>
            </a:r>
            <a:r>
              <a:rPr lang="en-US" sz="1200" dirty="0"/>
              <a:t>, </a:t>
            </a:r>
            <a:r>
              <a:rPr lang="en-US" sz="1200" i="1" dirty="0"/>
              <a:t>5</a:t>
            </a:r>
            <a:r>
              <a:rPr lang="en-US" sz="1200" dirty="0"/>
              <a:t>(AUG), 1–6. </a:t>
            </a:r>
          </a:p>
        </p:txBody>
      </p:sp>
    </p:spTree>
    <p:extLst>
      <p:ext uri="{BB962C8B-B14F-4D97-AF65-F5344CB8AC3E}">
        <p14:creationId xmlns:p14="http://schemas.microsoft.com/office/powerpoint/2010/main" val="1261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el 117"/>
          <p:cNvSpPr>
            <a:spLocks noGrp="1"/>
          </p:cNvSpPr>
          <p:nvPr>
            <p:ph type="title"/>
          </p:nvPr>
        </p:nvSpPr>
        <p:spPr>
          <a:xfrm>
            <a:off x="0" y="880152"/>
            <a:ext cx="8605837" cy="457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e-DE" dirty="0" err="1" smtClean="0"/>
              <a:t>Behavioral</a:t>
            </a:r>
            <a:r>
              <a:rPr lang="de-DE" dirty="0" smtClean="0"/>
              <a:t> </a:t>
            </a:r>
            <a:r>
              <a:rPr lang="de-DE" smtClean="0"/>
              <a:t>Tagging 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 bwMode="auto">
          <a:xfrm>
            <a:off x="6732240" y="0"/>
            <a:ext cx="2232248" cy="4766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bg1"/>
              </a:solidFill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425503" y="4160397"/>
            <a:ext cx="812800" cy="1306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treifter Pfeil nach rechts 5"/>
          <p:cNvSpPr/>
          <p:nvPr/>
        </p:nvSpPr>
        <p:spPr>
          <a:xfrm>
            <a:off x="1238302" y="4976223"/>
            <a:ext cx="2508899" cy="816745"/>
          </a:xfrm>
          <a:prstGeom prst="stripedRightArrow">
            <a:avLst/>
          </a:prstGeom>
          <a:solidFill>
            <a:srgbClr val="7C0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“Strong event“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201" y="3033488"/>
            <a:ext cx="2126619" cy="1104737"/>
          </a:xfrm>
          <a:prstGeom prst="rect">
            <a:avLst/>
          </a:prstGeom>
        </p:spPr>
      </p:pic>
      <p:sp>
        <p:nvSpPr>
          <p:cNvPr id="9" name="Legende mit Pfeil nach unten 8"/>
          <p:cNvSpPr/>
          <p:nvPr/>
        </p:nvSpPr>
        <p:spPr>
          <a:xfrm>
            <a:off x="1238303" y="1687370"/>
            <a:ext cx="2508899" cy="1346118"/>
          </a:xfrm>
          <a:prstGeom prst="downArrowCallout">
            <a:avLst/>
          </a:prstGeom>
          <a:solidFill>
            <a:srgbClr val="7B003F"/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Stimulus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estreifter Pfeil nach rechts 9"/>
          <p:cNvSpPr/>
          <p:nvPr/>
        </p:nvSpPr>
        <p:spPr>
          <a:xfrm>
            <a:off x="1238302" y="3294491"/>
            <a:ext cx="2508899" cy="816745"/>
          </a:xfrm>
          <a:prstGeom prst="stripedRightArrow">
            <a:avLst/>
          </a:prstGeom>
          <a:solidFill>
            <a:srgbClr val="7B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„Weak event“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058" y="4663716"/>
            <a:ext cx="1332903" cy="1441757"/>
          </a:xfrm>
          <a:prstGeom prst="rect">
            <a:avLst/>
          </a:prstGeom>
        </p:spPr>
      </p:pic>
      <p:sp>
        <p:nvSpPr>
          <p:cNvPr id="12" name="Textplatzhalter 108"/>
          <p:cNvSpPr txBox="1">
            <a:spLocks/>
          </p:cNvSpPr>
          <p:nvPr/>
        </p:nvSpPr>
        <p:spPr>
          <a:xfrm>
            <a:off x="5194958" y="6252726"/>
            <a:ext cx="4440704" cy="1584176"/>
          </a:xfrm>
          <a:prstGeom prst="rect">
            <a:avLst/>
          </a:prstGeom>
        </p:spPr>
        <p:txBody>
          <a:bodyPr vert="horz" lIns="254000"/>
          <a:lstStyle>
            <a:lvl1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1pPr>
            <a:lvl2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2pPr>
            <a:lvl3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3pPr>
            <a:lvl4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4pPr>
            <a:lvl5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5pPr>
            <a:lvl6pPr marL="28305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32877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37449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42021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pPr marL="350520" indent="0">
              <a:buNone/>
            </a:pPr>
            <a:r>
              <a:rPr lang="de-DE" sz="1400" kern="0" dirty="0" smtClean="0"/>
              <a:t>Moncada et al., </a:t>
            </a:r>
            <a:r>
              <a:rPr lang="de-DE" sz="1400" i="1" kern="0" dirty="0" err="1" smtClean="0"/>
              <a:t>Neural</a:t>
            </a:r>
            <a:r>
              <a:rPr lang="de-DE" sz="1400" i="1" kern="0" dirty="0" smtClean="0"/>
              <a:t> Plast. </a:t>
            </a:r>
            <a:r>
              <a:rPr lang="de-DE" sz="1400" dirty="0" smtClean="0"/>
              <a:t>(2015) </a:t>
            </a:r>
            <a:endParaRPr lang="de-DE" sz="1400" i="1" kern="0" dirty="0"/>
          </a:p>
        </p:txBody>
      </p:sp>
    </p:spTree>
    <p:extLst>
      <p:ext uri="{BB962C8B-B14F-4D97-AF65-F5344CB8AC3E}">
        <p14:creationId xmlns:p14="http://schemas.microsoft.com/office/powerpoint/2010/main" val="265875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el 117"/>
          <p:cNvSpPr>
            <a:spLocks noGrp="1"/>
          </p:cNvSpPr>
          <p:nvPr>
            <p:ph type="title"/>
          </p:nvPr>
        </p:nvSpPr>
        <p:spPr>
          <a:xfrm>
            <a:off x="0" y="880152"/>
            <a:ext cx="8605837" cy="457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e-DE" dirty="0" err="1" smtClean="0"/>
              <a:t>Behavioral</a:t>
            </a:r>
            <a:r>
              <a:rPr lang="de-DE" dirty="0" smtClean="0"/>
              <a:t> </a:t>
            </a:r>
            <a:r>
              <a:rPr lang="de-DE" smtClean="0"/>
              <a:t>Tagging 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 bwMode="auto">
          <a:xfrm>
            <a:off x="6732240" y="0"/>
            <a:ext cx="2232248" cy="4766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bg1"/>
              </a:solidFill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425503" y="4160397"/>
            <a:ext cx="812800" cy="1306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treifter Pfeil nach rechts 9"/>
          <p:cNvSpPr/>
          <p:nvPr/>
        </p:nvSpPr>
        <p:spPr>
          <a:xfrm>
            <a:off x="2929080" y="3626458"/>
            <a:ext cx="2508899" cy="816745"/>
          </a:xfrm>
          <a:prstGeom prst="stripedRightArrow">
            <a:avLst/>
          </a:prstGeom>
          <a:solidFill>
            <a:srgbClr val="7C0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„Weak event“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03" y="3326799"/>
            <a:ext cx="1770078" cy="1416062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2263475" y="3680887"/>
            <a:ext cx="439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 smtClean="0"/>
              <a:t>+</a:t>
            </a:r>
            <a:endParaRPr lang="de-DE" sz="4000" b="1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96" y="3313951"/>
            <a:ext cx="1332903" cy="1441757"/>
          </a:xfrm>
          <a:prstGeom prst="rect">
            <a:avLst/>
          </a:prstGeom>
        </p:spPr>
      </p:pic>
      <p:sp>
        <p:nvSpPr>
          <p:cNvPr id="15" name="Legende mit Pfeil nach unten 14"/>
          <p:cNvSpPr/>
          <p:nvPr/>
        </p:nvSpPr>
        <p:spPr>
          <a:xfrm>
            <a:off x="2824289" y="1980681"/>
            <a:ext cx="2508899" cy="1346118"/>
          </a:xfrm>
          <a:prstGeom prst="downArrowCallout">
            <a:avLst/>
          </a:prstGeom>
          <a:solidFill>
            <a:srgbClr val="7B003F"/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Stimulus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platzhalter 108"/>
          <p:cNvSpPr txBox="1">
            <a:spLocks/>
          </p:cNvSpPr>
          <p:nvPr/>
        </p:nvSpPr>
        <p:spPr>
          <a:xfrm>
            <a:off x="5194958" y="6252726"/>
            <a:ext cx="4440704" cy="1584176"/>
          </a:xfrm>
          <a:prstGeom prst="rect">
            <a:avLst/>
          </a:prstGeom>
        </p:spPr>
        <p:txBody>
          <a:bodyPr vert="horz" lIns="254000"/>
          <a:lstStyle>
            <a:lvl1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1pPr>
            <a:lvl2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2pPr>
            <a:lvl3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3pPr>
            <a:lvl4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4pPr>
            <a:lvl5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5pPr>
            <a:lvl6pPr marL="28305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32877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37449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42021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pPr marL="350520" indent="0">
              <a:buNone/>
            </a:pPr>
            <a:r>
              <a:rPr lang="de-DE" sz="1400" kern="0" dirty="0" smtClean="0"/>
              <a:t>Moncada et al., </a:t>
            </a:r>
            <a:r>
              <a:rPr lang="de-DE" sz="1400" i="1" kern="0" dirty="0" err="1" smtClean="0"/>
              <a:t>Neural</a:t>
            </a:r>
            <a:r>
              <a:rPr lang="de-DE" sz="1400" i="1" kern="0" dirty="0" smtClean="0"/>
              <a:t> Plast., </a:t>
            </a:r>
            <a:r>
              <a:rPr lang="de-DE" sz="1400" dirty="0" smtClean="0"/>
              <a:t>(2015) </a:t>
            </a:r>
            <a:endParaRPr lang="de-DE" sz="1400" i="1" kern="0" dirty="0"/>
          </a:p>
        </p:txBody>
      </p:sp>
    </p:spTree>
    <p:extLst>
      <p:ext uri="{BB962C8B-B14F-4D97-AF65-F5344CB8AC3E}">
        <p14:creationId xmlns:p14="http://schemas.microsoft.com/office/powerpoint/2010/main" val="242236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platzhalter 108"/>
          <p:cNvSpPr>
            <a:spLocks noGrp="1"/>
          </p:cNvSpPr>
          <p:nvPr>
            <p:ph type="body" sz="quarter" idx="10"/>
          </p:nvPr>
        </p:nvSpPr>
        <p:spPr>
          <a:xfrm>
            <a:off x="155575" y="1754188"/>
            <a:ext cx="3941972" cy="43434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de-DE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 err="1"/>
              <a:t>Ballarini</a:t>
            </a:r>
            <a:r>
              <a:rPr lang="de-DE" b="1" dirty="0"/>
              <a:t> et al</a:t>
            </a:r>
            <a:r>
              <a:rPr lang="de-DE" b="1" dirty="0" smtClean="0"/>
              <a:t>. (2013</a:t>
            </a:r>
            <a:r>
              <a:rPr lang="de-DE" b="1" dirty="0"/>
              <a:t>):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novel</a:t>
            </a:r>
            <a:r>
              <a:rPr lang="de-DE" dirty="0"/>
              <a:t> </a:t>
            </a:r>
            <a:r>
              <a:rPr lang="de-DE" dirty="0" err="1"/>
              <a:t>school</a:t>
            </a:r>
            <a:r>
              <a:rPr lang="de-DE" dirty="0"/>
              <a:t> </a:t>
            </a:r>
            <a:r>
              <a:rPr lang="de-DE" dirty="0" err="1"/>
              <a:t>lesson</a:t>
            </a:r>
            <a:endParaRPr lang="de-DE" dirty="0"/>
          </a:p>
          <a:p>
            <a:pPr marL="350520" indent="0">
              <a:buNone/>
            </a:pPr>
            <a:endParaRPr lang="de-DE" dirty="0"/>
          </a:p>
          <a:p>
            <a:pPr marL="350520" indent="0">
              <a:buNone/>
            </a:pPr>
            <a:endParaRPr lang="de-DE" dirty="0" smtClean="0"/>
          </a:p>
          <a:p>
            <a:pPr marL="350520" indent="0">
              <a:buNone/>
            </a:pPr>
            <a:endParaRPr lang="de-DE" dirty="0" smtClean="0"/>
          </a:p>
        </p:txBody>
      </p:sp>
      <p:sp>
        <p:nvSpPr>
          <p:cNvPr id="2" name="Rechteck 1"/>
          <p:cNvSpPr/>
          <p:nvPr/>
        </p:nvSpPr>
        <p:spPr bwMode="auto">
          <a:xfrm>
            <a:off x="6732240" y="0"/>
            <a:ext cx="2232248" cy="4766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bg1"/>
              </a:solidFill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79" y="1898791"/>
            <a:ext cx="3296789" cy="21938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AutoShape 2" descr="Bildergebnis für vr google"/>
          <p:cNvSpPr>
            <a:spLocks noChangeAspect="1" noChangeArrowheads="1"/>
          </p:cNvSpPr>
          <p:nvPr/>
        </p:nvSpPr>
        <p:spPr bwMode="auto">
          <a:xfrm>
            <a:off x="155575" y="-1608138"/>
            <a:ext cx="3362325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itel 117"/>
          <p:cNvSpPr>
            <a:spLocks noGrp="1"/>
          </p:cNvSpPr>
          <p:nvPr>
            <p:ph type="title"/>
          </p:nvPr>
        </p:nvSpPr>
        <p:spPr>
          <a:xfrm>
            <a:off x="0" y="880152"/>
            <a:ext cx="8605837" cy="457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 smtClean="0"/>
              <a:t>Tagging</a:t>
            </a:r>
            <a:r>
              <a:rPr lang="de-DE" dirty="0" smtClean="0"/>
              <a:t> in </a:t>
            </a:r>
            <a:r>
              <a:rPr lang="de-DE" dirty="0" err="1" smtClean="0"/>
              <a:t>humans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188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platzhalter 108"/>
          <p:cNvSpPr>
            <a:spLocks noGrp="1"/>
          </p:cNvSpPr>
          <p:nvPr>
            <p:ph type="body" sz="quarter" idx="10"/>
          </p:nvPr>
        </p:nvSpPr>
        <p:spPr>
          <a:xfrm>
            <a:off x="155575" y="1754188"/>
            <a:ext cx="3941972" cy="43434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de-DE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 err="1"/>
              <a:t>Ballarini</a:t>
            </a:r>
            <a:r>
              <a:rPr lang="de-DE" b="1" dirty="0"/>
              <a:t> et al</a:t>
            </a:r>
            <a:r>
              <a:rPr lang="de-DE" b="1" dirty="0" smtClean="0"/>
              <a:t>. (2013</a:t>
            </a:r>
            <a:r>
              <a:rPr lang="de-DE" b="1" dirty="0"/>
              <a:t>):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novel</a:t>
            </a:r>
            <a:r>
              <a:rPr lang="de-DE" dirty="0"/>
              <a:t> </a:t>
            </a:r>
            <a:r>
              <a:rPr lang="de-DE" dirty="0" err="1"/>
              <a:t>school</a:t>
            </a:r>
            <a:r>
              <a:rPr lang="de-DE" dirty="0"/>
              <a:t> </a:t>
            </a:r>
            <a:r>
              <a:rPr lang="de-DE" dirty="0" err="1"/>
              <a:t>lesson</a:t>
            </a:r>
            <a:endParaRPr lang="de-DE" dirty="0"/>
          </a:p>
          <a:p>
            <a:pPr marL="350520" indent="0">
              <a:buNone/>
            </a:pPr>
            <a:endParaRPr lang="de-DE" dirty="0"/>
          </a:p>
          <a:p>
            <a:pPr marL="350520" indent="0">
              <a:buNone/>
            </a:pPr>
            <a:endParaRPr lang="de-DE" dirty="0" smtClean="0"/>
          </a:p>
          <a:p>
            <a:pPr marL="350520" indent="0">
              <a:buNone/>
            </a:pPr>
            <a:endParaRPr lang="de-DE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 err="1" smtClean="0"/>
              <a:t>Schomaker</a:t>
            </a:r>
            <a:r>
              <a:rPr lang="de-DE" b="1" dirty="0" smtClean="0"/>
              <a:t> et al. (2014):</a:t>
            </a:r>
            <a:r>
              <a:rPr lang="de-DE" dirty="0" smtClean="0"/>
              <a:t> Exploration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virtual</a:t>
            </a:r>
            <a:r>
              <a:rPr lang="de-DE" dirty="0" smtClean="0"/>
              <a:t> </a:t>
            </a:r>
            <a:r>
              <a:rPr lang="de-DE" dirty="0" err="1" smtClean="0"/>
              <a:t>environment</a:t>
            </a:r>
            <a:endParaRPr lang="de-DE" dirty="0" smtClean="0"/>
          </a:p>
        </p:txBody>
      </p:sp>
      <p:sp>
        <p:nvSpPr>
          <p:cNvPr id="2" name="Rechteck 1"/>
          <p:cNvSpPr/>
          <p:nvPr/>
        </p:nvSpPr>
        <p:spPr bwMode="auto">
          <a:xfrm>
            <a:off x="6732240" y="0"/>
            <a:ext cx="2232248" cy="4766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bg1"/>
              </a:solidFill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79" y="1898791"/>
            <a:ext cx="3296789" cy="21938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38" y="4200877"/>
            <a:ext cx="3296789" cy="1852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AutoShape 2" descr="Bildergebnis für vr google"/>
          <p:cNvSpPr>
            <a:spLocks noChangeAspect="1" noChangeArrowheads="1"/>
          </p:cNvSpPr>
          <p:nvPr/>
        </p:nvSpPr>
        <p:spPr bwMode="auto">
          <a:xfrm>
            <a:off x="155575" y="-1608138"/>
            <a:ext cx="3362325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itel 117"/>
          <p:cNvSpPr>
            <a:spLocks noGrp="1"/>
          </p:cNvSpPr>
          <p:nvPr>
            <p:ph type="title"/>
          </p:nvPr>
        </p:nvSpPr>
        <p:spPr>
          <a:xfrm>
            <a:off x="0" y="880152"/>
            <a:ext cx="8605837" cy="457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 smtClean="0"/>
              <a:t>Tagging</a:t>
            </a:r>
            <a:r>
              <a:rPr lang="de-DE" dirty="0" smtClean="0"/>
              <a:t> in </a:t>
            </a:r>
            <a:r>
              <a:rPr lang="de-DE" dirty="0" err="1" smtClean="0"/>
              <a:t>humans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375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3058065"/>
            <a:ext cx="8605837" cy="457200"/>
          </a:xfrm>
        </p:spPr>
        <p:txBody>
          <a:bodyPr>
            <a:noAutofit/>
          </a:bodyPr>
          <a:lstStyle/>
          <a:p>
            <a:r>
              <a:rPr lang="de-DE" sz="2800" dirty="0" err="1" smtClean="0"/>
              <a:t>What</a:t>
            </a:r>
            <a:r>
              <a:rPr lang="de-DE" sz="2800" dirty="0" smtClean="0"/>
              <a:t> </a:t>
            </a:r>
            <a:r>
              <a:rPr lang="de-DE" sz="2800" dirty="0" err="1" smtClean="0"/>
              <a:t>we</a:t>
            </a:r>
            <a:r>
              <a:rPr lang="de-DE" sz="2800" dirty="0" smtClean="0"/>
              <a:t> do…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17936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el 117"/>
          <p:cNvSpPr>
            <a:spLocks noGrp="1"/>
          </p:cNvSpPr>
          <p:nvPr>
            <p:ph type="title"/>
          </p:nvPr>
        </p:nvSpPr>
        <p:spPr>
          <a:xfrm>
            <a:off x="0" y="880152"/>
            <a:ext cx="8605837" cy="457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e-DE" dirty="0" smtClean="0"/>
              <a:t>The </a:t>
            </a:r>
            <a:r>
              <a:rPr lang="de-DE" dirty="0" err="1" smtClean="0"/>
              <a:t>Mansion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 bwMode="auto">
          <a:xfrm>
            <a:off x="6732240" y="0"/>
            <a:ext cx="2232248" cy="4766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bg1"/>
              </a:solidFill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59" y="1844826"/>
            <a:ext cx="7664919" cy="43115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478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el 117"/>
          <p:cNvSpPr>
            <a:spLocks noGrp="1"/>
          </p:cNvSpPr>
          <p:nvPr>
            <p:ph type="title"/>
          </p:nvPr>
        </p:nvSpPr>
        <p:spPr>
          <a:xfrm>
            <a:off x="0" y="880152"/>
            <a:ext cx="8605837" cy="457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e-DE" dirty="0" smtClean="0"/>
              <a:t>The Island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 bwMode="auto">
          <a:xfrm>
            <a:off x="6732240" y="0"/>
            <a:ext cx="2232248" cy="4766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bg1"/>
              </a:solidFill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79" y="1844824"/>
            <a:ext cx="7664919" cy="43115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028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851</Words>
  <Application>Microsoft Office PowerPoint</Application>
  <PresentationFormat>Bildschirmpräsentation (4:3)</PresentationFormat>
  <Paragraphs>181</Paragraphs>
  <Slides>28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Lucida Grande</vt:lpstr>
      <vt:lpstr>Lucida Grande CY</vt:lpstr>
      <vt:lpstr>Lucida Sans Unicode</vt:lpstr>
      <vt:lpstr>Wingdings</vt:lpstr>
      <vt:lpstr>ヒラギノ角ゴ Pro W3</vt:lpstr>
      <vt:lpstr>Office Theme</vt:lpstr>
      <vt:lpstr>„Behavioral Tagging“ with novel virtual environments: a way to improve memory  in children with ADHD  </vt:lpstr>
      <vt:lpstr>Interdisziplinärer Ansatz</vt:lpstr>
      <vt:lpstr>Behavioral Tagging </vt:lpstr>
      <vt:lpstr>Behavioral Tagging </vt:lpstr>
      <vt:lpstr>Behavioral Tagging in humans</vt:lpstr>
      <vt:lpstr>Behavioral Tagging in humans</vt:lpstr>
      <vt:lpstr>What we do…</vt:lpstr>
      <vt:lpstr>The Mansion</vt:lpstr>
      <vt:lpstr>The Island</vt:lpstr>
      <vt:lpstr>PowerPoint-Präsentation</vt:lpstr>
      <vt:lpstr>Effect of novelty on consolidation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Zelluläres Lernen: LTP</vt:lpstr>
      <vt:lpstr>Zelluläres Lernen: LTP</vt:lpstr>
      <vt:lpstr>Synaptic Tagging and Capture</vt:lpstr>
      <vt:lpstr>Retroactivity</vt:lpstr>
      <vt:lpstr>Short Term Memory</vt:lpstr>
      <vt:lpstr>Long Term Memory</vt:lpstr>
      <vt:lpstr>Diagnostics</vt:lpstr>
      <vt:lpstr>Literatur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valentin</dc:creator>
  <cp:lastModifiedBy>Baumann, Valentin</cp:lastModifiedBy>
  <cp:revision>459</cp:revision>
  <dcterms:created xsi:type="dcterms:W3CDTF">2018-02-21T09:05:01Z</dcterms:created>
  <dcterms:modified xsi:type="dcterms:W3CDTF">2018-11-01T08:41:11Z</dcterms:modified>
</cp:coreProperties>
</file>